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ZTyDBDssUmtaK4uCVsF7jaIqX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273960ce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e273960ce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273960ce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273960ce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273960cef_7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e273960cef_7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273960cef_7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e273960cef_7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273960cef_7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e273960cef_7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821799" y="1162700"/>
            <a:ext cx="5532000" cy="43683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1" i="0" u="none" strike="noStrike" cap="none">
                <a:solidFill>
                  <a:srgbClr val="0B71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1" i="0" u="none" strike="noStrike" cap="none">
                <a:solidFill>
                  <a:srgbClr val="0B71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1" i="0" u="none" strike="noStrike" cap="none">
                <a:solidFill>
                  <a:srgbClr val="0B71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1" i="0" u="none" strike="noStrike" cap="none">
                <a:solidFill>
                  <a:srgbClr val="0B71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1" i="0" u="none" strike="noStrike" cap="none">
                <a:solidFill>
                  <a:srgbClr val="0B71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1" i="0" u="none" strike="noStrike" cap="none">
                <a:solidFill>
                  <a:srgbClr val="0B71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1" i="0" u="none" strike="noStrike" cap="none">
                <a:solidFill>
                  <a:srgbClr val="0B71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1" i="0" u="none" strike="noStrike" cap="none">
                <a:solidFill>
                  <a:srgbClr val="0B71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1" i="0" u="none" strike="noStrike" cap="none">
                <a:solidFill>
                  <a:srgbClr val="0B71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andreac-ortega/" TargetMode="External"/><Relationship Id="rId13" Type="http://schemas.openxmlformats.org/officeDocument/2006/relationships/hyperlink" Target="https://blog.candid.org/post/5-fundraising-ideas-to-start-the-year-off-strong/" TargetMode="External"/><Relationship Id="rId3" Type="http://schemas.openxmlformats.org/officeDocument/2006/relationships/hyperlink" Target="https://www.miamicityballet.org/support/artists-circle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learning.candid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reatgiveday.org/giving-events/ggd22/nptoolkit" TargetMode="External"/><Relationship Id="rId11" Type="http://schemas.openxmlformats.org/officeDocument/2006/relationships/hyperlink" Target="https://www.linkedin.com/in/kristafberry/" TargetMode="External"/><Relationship Id="rId5" Type="http://schemas.openxmlformats.org/officeDocument/2006/relationships/hyperlink" Target="https://www.givingtuesday.org/givingtuesday-toolkit-for-nonprofits/" TargetMode="External"/><Relationship Id="rId10" Type="http://schemas.openxmlformats.org/officeDocument/2006/relationships/hyperlink" Target="https://www.resilia.com/blog/4-steps-to-a-successful-fundraising-strategy-for-bipoc-led-organizations" TargetMode="External"/><Relationship Id="rId4" Type="http://schemas.openxmlformats.org/officeDocument/2006/relationships/hyperlink" Target="http://www.everglades.org/marjorys-circle/" TargetMode="External"/><Relationship Id="rId9" Type="http://schemas.openxmlformats.org/officeDocument/2006/relationships/hyperlink" Target="https://2756252.fs1.hubspotusercontent-na1.net/hubfs/2756252/Resilia%20Academy.pdf" TargetMode="Externa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onone.com/resources/blog/annual-giv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4543420"/>
            <a:ext cx="9144000" cy="13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500" b="1">
                <a:solidFill>
                  <a:srgbClr val="772887"/>
                </a:solidFill>
              </a:rPr>
              <a:t>IGNITED FUNDRAISING </a:t>
            </a:r>
            <a:endParaRPr sz="4500" b="1" i="0" u="none" strike="noStrike">
              <a:solidFill>
                <a:srgbClr val="77288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500" b="1" i="0" u="none" strike="noStrike">
                <a:solidFill>
                  <a:srgbClr val="000000"/>
                </a:solidFill>
              </a:rPr>
              <a:t>Solution Room: Annual Giving</a:t>
            </a:r>
            <a:endParaRPr sz="10900"/>
          </a:p>
        </p:txBody>
      </p:sp>
      <p:pic>
        <p:nvPicPr>
          <p:cNvPr id="85" name="Google Shape;85;p1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8378" y="582152"/>
            <a:ext cx="8135249" cy="37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273960cef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772887"/>
                </a:solidFill>
              </a:rPr>
              <a:t>Resources</a:t>
            </a:r>
            <a:endParaRPr b="1">
              <a:solidFill>
                <a:srgbClr val="772887"/>
              </a:solidFill>
            </a:endParaRPr>
          </a:p>
        </p:txBody>
      </p:sp>
      <p:sp>
        <p:nvSpPr>
          <p:cNvPr id="180" name="Google Shape;180;g1e273960cef_0_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Matt Williams</a:t>
            </a:r>
            <a:endParaRPr sz="1800" b="1"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Artist's Circle | Miami City Ballet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Eve Samples</a:t>
            </a:r>
            <a:endParaRPr sz="1800" b="1"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Everglades Marjory’s Circle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Nairobi Abrams</a:t>
            </a:r>
            <a:endParaRPr sz="1800" b="1"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Giving Tuesday Toolkit</a:t>
            </a:r>
            <a:endParaRPr sz="1800"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6"/>
              </a:rPr>
              <a:t>Great Give Day Toolkit</a:t>
            </a:r>
            <a:endParaRPr sz="1800"/>
          </a:p>
        </p:txBody>
      </p:sp>
      <p:sp>
        <p:nvSpPr>
          <p:cNvPr id="181" name="Google Shape;181;g1e273960cef_0_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82" name="Google Shape;182;g1e273960cef_0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27875" y="1303300"/>
            <a:ext cx="1024050" cy="10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e273960cef_0_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u="sng">
                <a:solidFill>
                  <a:schemeClr val="hlink"/>
                </a:solidFill>
                <a:hlinkClick r:id="rId8"/>
              </a:rPr>
              <a:t>Andrea Ortega</a:t>
            </a:r>
            <a:endParaRPr sz="1800" b="1"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Learn More about</a:t>
            </a:r>
            <a:r>
              <a:rPr lang="en-US" sz="1800" u="sng">
                <a:solidFill>
                  <a:schemeClr val="hlink"/>
                </a:solidFill>
                <a:hlinkClick r:id="rId9"/>
              </a:rPr>
              <a:t> Resilia Academy</a:t>
            </a:r>
            <a:endParaRPr sz="1800"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0"/>
              </a:rPr>
              <a:t>4 Steps to a Successful Fundraising Strategy for BIPOC-led Organizations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u="sng">
                <a:solidFill>
                  <a:schemeClr val="hlink"/>
                </a:solidFill>
                <a:hlinkClick r:id="rId11"/>
              </a:rPr>
              <a:t>Krista Berry</a:t>
            </a:r>
            <a:endParaRPr sz="1800" b="1"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2"/>
              </a:rPr>
              <a:t>Candid Learning courses and resources</a:t>
            </a:r>
            <a:endParaRPr sz="1800"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3"/>
              </a:rPr>
              <a:t>Blog: 5 fundraising ideas to start the year off strong</a:t>
            </a:r>
            <a:endParaRPr/>
          </a:p>
        </p:txBody>
      </p:sp>
      <p:pic>
        <p:nvPicPr>
          <p:cNvPr id="184" name="Google Shape;184;g1e273960cef_0_1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03998" y="1643073"/>
            <a:ext cx="554250" cy="5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100" y="3081125"/>
            <a:ext cx="2204400" cy="2137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6525" y="476451"/>
            <a:ext cx="2089800" cy="2089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9898" y="3104974"/>
            <a:ext cx="2089800" cy="2089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488" y="476458"/>
            <a:ext cx="2030400" cy="251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 l="20319" t="9604" r="23472" b="3560"/>
          <a:stretch/>
        </p:blipFill>
        <p:spPr>
          <a:xfrm>
            <a:off x="4923850" y="476450"/>
            <a:ext cx="2030400" cy="208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08975" y="3081125"/>
            <a:ext cx="2089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Krista Berry, MS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(she/her)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Candid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724388" y="5245238"/>
            <a:ext cx="2089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Matt Williams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(he/him)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Miami City Ballet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801025" y="2566238"/>
            <a:ext cx="2089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Nairobi Abrams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(she/her)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FIU Advancement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759900" y="5245250"/>
            <a:ext cx="2089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Eve Samples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(she/her)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Friends of the Everglades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258125" y="2566250"/>
            <a:ext cx="2886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Andrea Ortega, NMN, CNP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(she/her)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Resilia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1" name="Google Shape;101;p2" descr="A picture containing text,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57875" y="5700950"/>
            <a:ext cx="2048649" cy="94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257175" y="5981650"/>
            <a:ext cx="35814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0B71CE"/>
                </a:solidFill>
              </a:rPr>
              <a:t>Meet the Panel</a:t>
            </a:r>
            <a:endParaRPr sz="3000" b="1">
              <a:solidFill>
                <a:srgbClr val="0B71C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2887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What is annual giving?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4100" b="1" i="1" u="none" strike="noStrike">
                <a:solidFill>
                  <a:schemeClr val="lt1"/>
                </a:solidFill>
              </a:rPr>
              <a:t>Annual giving</a:t>
            </a:r>
            <a:r>
              <a:rPr lang="en-US" sz="4100" i="1" u="none" strike="noStrike">
                <a:solidFill>
                  <a:schemeClr val="lt1"/>
                </a:solidFill>
              </a:rPr>
              <a:t> is defined as an organized effort to obtain gifts on a </a:t>
            </a:r>
            <a:r>
              <a:rPr lang="en-US" sz="4100" b="1" i="1" u="none" strike="noStrike">
                <a:solidFill>
                  <a:schemeClr val="lt1"/>
                </a:solidFill>
              </a:rPr>
              <a:t>yearly basis </a:t>
            </a:r>
            <a:r>
              <a:rPr lang="en-US" sz="4100" i="1" u="none" strike="noStrike">
                <a:solidFill>
                  <a:schemeClr val="lt1"/>
                </a:solidFill>
              </a:rPr>
              <a:t>to support, at least in part, the </a:t>
            </a:r>
            <a:r>
              <a:rPr lang="en-US" sz="4100" b="1" i="1" u="none" strike="noStrike">
                <a:solidFill>
                  <a:schemeClr val="lt1"/>
                </a:solidFill>
              </a:rPr>
              <a:t>general operations </a:t>
            </a:r>
            <a:r>
              <a:rPr lang="en-US" sz="4100" i="1" u="none" strike="noStrike">
                <a:solidFill>
                  <a:schemeClr val="lt1"/>
                </a:solidFill>
              </a:rPr>
              <a:t>of a nonprofit organization or an annual fund. </a:t>
            </a:r>
            <a:endParaRPr sz="3700"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4000"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4000" i="1" u="none" strike="noStrike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sz="2200" i="1">
              <a:solidFill>
                <a:schemeClr val="lt1"/>
              </a:solidFill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666750" y="6246100"/>
            <a:ext cx="54294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lang="en-US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Why annual giving should be your nonprofit’s priority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B71CE"/>
                </a:solidFill>
              </a:rPr>
              <a:t>Solution Circles</a:t>
            </a:r>
            <a:endParaRPr b="1">
              <a:solidFill>
                <a:srgbClr val="0B71CE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8677600" y="3581125"/>
            <a:ext cx="3058500" cy="2925300"/>
          </a:xfrm>
          <a:prstGeom prst="ellipse">
            <a:avLst/>
          </a:prstGeom>
          <a:solidFill>
            <a:srgbClr val="7728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Multi-Channel Communications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Best practices for small nonprofits Matt Williams</a:t>
            </a:r>
            <a:r>
              <a:rPr lang="en-US" sz="2000">
                <a:solidFill>
                  <a:schemeClr val="lt1"/>
                </a:solidFill>
              </a:rPr>
              <a:t>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8677600" y="365125"/>
            <a:ext cx="3058500" cy="2925300"/>
          </a:xfrm>
          <a:prstGeom prst="ellipse">
            <a:avLst/>
          </a:prstGeom>
          <a:solidFill>
            <a:srgbClr val="F59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Create a Mid-level Donor Program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 Samples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5249150" y="365125"/>
            <a:ext cx="3058500" cy="2925300"/>
          </a:xfrm>
          <a:prstGeom prst="ellipse">
            <a:avLst/>
          </a:prstGeom>
          <a:solidFill>
            <a:srgbClr val="B31F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Giving Days and Building the Pipeline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Nairobi Abrams</a:t>
            </a:r>
            <a:r>
              <a:rPr lang="en-US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5249150" y="3489150"/>
            <a:ext cx="3230100" cy="3017400"/>
          </a:xfrm>
          <a:prstGeom prst="ellipse">
            <a:avLst/>
          </a:prstGeom>
          <a:solidFill>
            <a:srgbClr val="0B71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Leveraging Technology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Andrea Ortega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838200" y="1690825"/>
            <a:ext cx="36474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Choose a topic and b</a:t>
            </a: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ring your problems, questions, challenges, success stories, lessons learned, and solutions to share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1">
                <a:solidFill>
                  <a:srgbClr val="F59C43"/>
                </a:solidFill>
                <a:latin typeface="Calibri"/>
                <a:ea typeface="Calibri"/>
                <a:cs typeface="Calibri"/>
                <a:sym typeface="Calibri"/>
              </a:rPr>
              <a:t>2 circles - 20 minutes each</a:t>
            </a:r>
            <a:endParaRPr sz="2500" b="1" i="1">
              <a:solidFill>
                <a:srgbClr val="F59C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22" name="Google Shape;122;p4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50" y="5630850"/>
            <a:ext cx="2048649" cy="94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425" y="3493876"/>
            <a:ext cx="819000" cy="819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39800" y="3493863"/>
            <a:ext cx="844800" cy="819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9799" y="365124"/>
            <a:ext cx="844800" cy="844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7">
            <a:alphaModFix/>
          </a:blip>
          <a:srcRect l="20319" t="9604" r="23472" b="3560"/>
          <a:stretch/>
        </p:blipFill>
        <p:spPr>
          <a:xfrm>
            <a:off x="7619425" y="365125"/>
            <a:ext cx="795600" cy="81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273960cef_3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rgbClr val="0B71CE"/>
                </a:solidFill>
              </a:rPr>
              <a:t>Solution Circle</a:t>
            </a:r>
            <a:endParaRPr sz="4800">
              <a:solidFill>
                <a:srgbClr val="0B71CE"/>
              </a:solidFill>
            </a:endParaRPr>
          </a:p>
        </p:txBody>
      </p:sp>
      <p:sp>
        <p:nvSpPr>
          <p:cNvPr id="132" name="Google Shape;132;g1e273960cef_3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200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i="1"/>
              <a:t>Incorporating Your Giving Day into an Annual Fundraising Strategy </a:t>
            </a:r>
            <a:endParaRPr b="1"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/>
              <a:t>This session will discuss integrating your current or new Giving Day into your organization's fundraising strategy, including donor acquisition, retention, and major gift prospect identification. </a:t>
            </a:r>
            <a:endParaRPr/>
          </a:p>
        </p:txBody>
      </p:sp>
      <p:sp>
        <p:nvSpPr>
          <p:cNvPr id="133" name="Google Shape;133;g1e273960cef_3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134" name="Google Shape;134;g1e273960cef_3_0"/>
          <p:cNvGrpSpPr/>
          <p:nvPr/>
        </p:nvGrpSpPr>
        <p:grpSpPr>
          <a:xfrm>
            <a:off x="8106650" y="1889450"/>
            <a:ext cx="3165875" cy="2925300"/>
            <a:chOff x="1067675" y="3251525"/>
            <a:chExt cx="3165875" cy="2925300"/>
          </a:xfrm>
        </p:grpSpPr>
        <p:sp>
          <p:nvSpPr>
            <p:cNvPr id="135" name="Google Shape;135;g1e273960cef_3_0"/>
            <p:cNvSpPr/>
            <p:nvPr/>
          </p:nvSpPr>
          <p:spPr>
            <a:xfrm>
              <a:off x="1067675" y="3251525"/>
              <a:ext cx="3058500" cy="2925300"/>
            </a:xfrm>
            <a:prstGeom prst="ellipse">
              <a:avLst/>
            </a:prstGeom>
            <a:solidFill>
              <a:srgbClr val="B31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Giving Days and Building the Pipeline</a:t>
              </a: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Nairobi Abrams</a:t>
              </a:r>
              <a:r>
                <a:rPr lang="en-US" sz="2400">
                  <a:solidFill>
                    <a:schemeClr val="lt1"/>
                  </a:solidFill>
                </a:rPr>
                <a:t> </a:t>
              </a:r>
              <a:endParaRPr sz="2400">
                <a:solidFill>
                  <a:schemeClr val="lt1"/>
                </a:solidFill>
              </a:endParaRPr>
            </a:p>
          </p:txBody>
        </p:sp>
        <p:pic>
          <p:nvPicPr>
            <p:cNvPr id="136" name="Google Shape;136;g1e273960cef_3_0"/>
            <p:cNvPicPr preferRelativeResize="0"/>
            <p:nvPr/>
          </p:nvPicPr>
          <p:blipFill rotWithShape="1">
            <a:blip r:embed="rId3">
              <a:alphaModFix/>
            </a:blip>
            <a:srcRect l="20319" t="9604" r="23472" b="3560"/>
            <a:stretch/>
          </p:blipFill>
          <p:spPr>
            <a:xfrm>
              <a:off x="3437950" y="3251525"/>
              <a:ext cx="795600" cy="819000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g1e273960cef_3_0" descr="A picture containing tex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950" y="5630850"/>
            <a:ext cx="2048649" cy="9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273960cef_7_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rgbClr val="0B71CE"/>
                </a:solidFill>
              </a:rPr>
              <a:t>Solution Circle</a:t>
            </a:r>
            <a:endParaRPr sz="4800">
              <a:solidFill>
                <a:srgbClr val="0B71CE"/>
              </a:solidFill>
            </a:endParaRPr>
          </a:p>
        </p:txBody>
      </p:sp>
      <p:sp>
        <p:nvSpPr>
          <p:cNvPr id="143" name="Google Shape;143;g1e273960cef_7_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200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i="1"/>
              <a:t>How to Create a Mid-level Donor Program </a:t>
            </a:r>
            <a:endParaRPr b="1"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/>
              <a:t>This session will go through step-by-step guide for small nonprofits seeking to create a sustainable pipeline for annual giving.   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e273960cef_7_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5" name="Google Shape;145;g1e273960cef_7_19"/>
          <p:cNvSpPr/>
          <p:nvPr/>
        </p:nvSpPr>
        <p:spPr>
          <a:xfrm>
            <a:off x="8303838" y="2070100"/>
            <a:ext cx="3058500" cy="2925300"/>
          </a:xfrm>
          <a:prstGeom prst="ellipse">
            <a:avLst/>
          </a:prstGeom>
          <a:solidFill>
            <a:srgbClr val="F59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Create a Mid-level Donor Program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 Samples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46" name="Google Shape;146;g1e273960cef_7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7186" y="2070099"/>
            <a:ext cx="844800" cy="844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7" name="Google Shape;147;g1e273960cef_7_19" descr="A picture containing tex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950" y="5630850"/>
            <a:ext cx="2048649" cy="9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273960cef_7_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rgbClr val="0B71CE"/>
                </a:solidFill>
              </a:rPr>
              <a:t>Solution Circle</a:t>
            </a:r>
            <a:endParaRPr sz="4800">
              <a:solidFill>
                <a:srgbClr val="0B71CE"/>
              </a:solidFill>
            </a:endParaRPr>
          </a:p>
        </p:txBody>
      </p:sp>
      <p:sp>
        <p:nvSpPr>
          <p:cNvPr id="153" name="Google Shape;153;g1e273960cef_7_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200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i="1"/>
              <a:t>Leveraging technology can be essential in running an effective annual giving campaign.</a:t>
            </a:r>
            <a:endParaRPr b="1"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/>
              <a:t>This session will focus on leveraging technology in different aspects of your development and execution of your annual giving campaign. Maximizing your time to make data-driven decisions is key. Rather than throwing people at problems, utilizing technology, organizations can streamline their fundraising efforts, reach a wider audience, and gain valuable insights into donor behavior. </a:t>
            </a:r>
            <a:endParaRPr/>
          </a:p>
        </p:txBody>
      </p:sp>
      <p:sp>
        <p:nvSpPr>
          <p:cNvPr id="154" name="Google Shape;154;g1e273960cef_7_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5" name="Google Shape;155;g1e273960cef_7_28"/>
          <p:cNvSpPr/>
          <p:nvPr/>
        </p:nvSpPr>
        <p:spPr>
          <a:xfrm>
            <a:off x="8367150" y="1825625"/>
            <a:ext cx="3230100" cy="3017400"/>
          </a:xfrm>
          <a:prstGeom prst="ellipse">
            <a:avLst/>
          </a:prstGeom>
          <a:solidFill>
            <a:srgbClr val="0B71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Leveraging Technology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Andrea Ortega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1e273960cef_7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7425" y="1830351"/>
            <a:ext cx="819000" cy="819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7" name="Google Shape;157;g1e273960cef_7_28" descr="A picture containing tex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7875" y="5678475"/>
            <a:ext cx="2048649" cy="9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273960cef_7_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rgbClr val="0B71CE"/>
                </a:solidFill>
              </a:rPr>
              <a:t>Solution Circle</a:t>
            </a:r>
            <a:endParaRPr sz="4800">
              <a:solidFill>
                <a:srgbClr val="0B71CE"/>
              </a:solidFill>
            </a:endParaRPr>
          </a:p>
        </p:txBody>
      </p:sp>
      <p:sp>
        <p:nvSpPr>
          <p:cNvPr id="163" name="Google Shape;163;g1e273960cef_7_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200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i="1"/>
              <a:t>A multi-channel approach to communication is important in engaging audiences and achieving desired outcomes. </a:t>
            </a:r>
            <a:endParaRPr b="1"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/>
              <a:t>This session will discuss how to use multi-channel communications to target specific audiences and the importance of high-quality data and segmentation. Be intentional and data-driven in your approach and be your organization’s advocate. Don’t feel obligated to copy your peers.</a:t>
            </a:r>
            <a:endParaRPr/>
          </a:p>
        </p:txBody>
      </p:sp>
      <p:sp>
        <p:nvSpPr>
          <p:cNvPr id="164" name="Google Shape;164;g1e273960cef_7_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5" name="Google Shape;165;g1e273960cef_7_51"/>
          <p:cNvSpPr/>
          <p:nvPr/>
        </p:nvSpPr>
        <p:spPr>
          <a:xfrm>
            <a:off x="8477575" y="2114275"/>
            <a:ext cx="3058500" cy="2925300"/>
          </a:xfrm>
          <a:prstGeom prst="ellipse">
            <a:avLst/>
          </a:prstGeom>
          <a:solidFill>
            <a:srgbClr val="7728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Multi-Channel Communications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Best practices for small nonprofits Matt Williams</a:t>
            </a:r>
            <a:r>
              <a:rPr lang="en-US" sz="2000">
                <a:solidFill>
                  <a:schemeClr val="lt1"/>
                </a:solidFill>
              </a:rPr>
              <a:t> 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66" name="Google Shape;166;g1e273960cef_7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9775" y="2027013"/>
            <a:ext cx="844800" cy="819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7" name="Google Shape;167;g1e273960cef_7_51" descr="A picture containing tex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7875" y="5678475"/>
            <a:ext cx="2048649" cy="9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9C43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3152700" y="1777875"/>
            <a:ext cx="588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9600" b="1"/>
              <a:t>Reflections</a:t>
            </a:r>
            <a:endParaRPr sz="9600" b="1"/>
          </a:p>
        </p:txBody>
      </p:sp>
      <p:sp>
        <p:nvSpPr>
          <p:cNvPr id="173" name="Google Shape;17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74" name="Google Shape;174;p5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0313" y="3198100"/>
            <a:ext cx="4091375" cy="18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1EE39D96D0040A581EC9D95916968" ma:contentTypeVersion="16" ma:contentTypeDescription="Create a new document." ma:contentTypeScope="" ma:versionID="1102eacce697e8d1b809faf1ab707938">
  <xsd:schema xmlns:xsd="http://www.w3.org/2001/XMLSchema" xmlns:xs="http://www.w3.org/2001/XMLSchema" xmlns:p="http://schemas.microsoft.com/office/2006/metadata/properties" xmlns:ns2="647018c6-6f9a-463e-8d6d-8df51934b6da" xmlns:ns3="9dc51e01-c835-4b11-bf26-1cb188202649" targetNamespace="http://schemas.microsoft.com/office/2006/metadata/properties" ma:root="true" ma:fieldsID="731bee1a537baf678dfc146c1b3ed2b8" ns2:_="" ns3:_="">
    <xsd:import namespace="647018c6-6f9a-463e-8d6d-8df51934b6da"/>
    <xsd:import namespace="9dc51e01-c835-4b11-bf26-1cb1882026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018c6-6f9a-463e-8d6d-8df51934b6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b7ae03-7b06-4dab-9f55-f689d762da29}" ma:internalName="TaxCatchAll" ma:showField="CatchAllData" ma:web="647018c6-6f9a-463e-8d6d-8df51934b6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51e01-c835-4b11-bf26-1cb188202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643290-dc61-49d9-886c-2877f1f781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25D6AB-69BD-450B-8F51-AFB78029DC45}"/>
</file>

<file path=customXml/itemProps2.xml><?xml version="1.0" encoding="utf-8"?>
<ds:datastoreItem xmlns:ds="http://schemas.openxmlformats.org/officeDocument/2006/customXml" ds:itemID="{DFB1E061-E9B5-455A-B818-E942FD2699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Widescreen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IGNITED FUNDRAISING  Solution Room: Annual Giving</vt:lpstr>
      <vt:lpstr>Meet the Panel</vt:lpstr>
      <vt:lpstr>What is annual giving?</vt:lpstr>
      <vt:lpstr>Solution Circles</vt:lpstr>
      <vt:lpstr>Solution Circle</vt:lpstr>
      <vt:lpstr>Solution Circle</vt:lpstr>
      <vt:lpstr>Solution Circle</vt:lpstr>
      <vt:lpstr>Solution Circle</vt:lpstr>
      <vt:lpstr>Reflections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IGNITED FUNDRAISING  Solution Room: Annual Giving</dc:title>
  <dc:creator>Krista Berry</dc:creator>
  <cp:lastModifiedBy>Krista Berry</cp:lastModifiedBy>
  <cp:revision>1</cp:revision>
  <dcterms:created xsi:type="dcterms:W3CDTF">2023-04-26T20:55:34Z</dcterms:created>
  <dcterms:modified xsi:type="dcterms:W3CDTF">2023-05-10T19:09:16Z</dcterms:modified>
</cp:coreProperties>
</file>