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3"/>
  </p:sldMasterIdLst>
  <p:sldIdLst>
    <p:sldId id="257" r:id="rId4"/>
    <p:sldId id="269" r:id="rId5"/>
    <p:sldId id="268" r:id="rId6"/>
    <p:sldId id="270" r:id="rId7"/>
    <p:sldId id="271" r:id="rId8"/>
    <p:sldId id="259" r:id="rId9"/>
    <p:sldId id="260" r:id="rId10"/>
    <p:sldId id="261" r:id="rId11"/>
    <p:sldId id="262" r:id="rId12"/>
    <p:sldId id="263" r:id="rId13"/>
    <p:sldId id="264"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2686"/>
    <a:srgbClr val="0971CE"/>
    <a:srgbClr val="602A98"/>
    <a:srgbClr val="7A2685"/>
    <a:srgbClr val="9D21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C90FD1-F285-49A7-ABAE-FF352D43DF74}" v="9" dt="2023-06-05T17:15:28.8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16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1.xml"/><Relationship Id="rId21"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sli Cuenca" userId="a39ca203-78c8-45b0-bc71-6cff87300385" providerId="ADAL" clId="{3801E7A1-90CD-4672-8B32-1399AFA4E9AD}"/>
    <pc:docChg chg="modSld">
      <pc:chgData name="Lesli Cuenca" userId="a39ca203-78c8-45b0-bc71-6cff87300385" providerId="ADAL" clId="{3801E7A1-90CD-4672-8B32-1399AFA4E9AD}" dt="2023-05-08T16:33:40.553" v="2" actId="207"/>
      <pc:docMkLst>
        <pc:docMk/>
      </pc:docMkLst>
      <pc:sldChg chg="modSp mod">
        <pc:chgData name="Lesli Cuenca" userId="a39ca203-78c8-45b0-bc71-6cff87300385" providerId="ADAL" clId="{3801E7A1-90CD-4672-8B32-1399AFA4E9AD}" dt="2023-05-08T16:33:40.553" v="2" actId="207"/>
        <pc:sldMkLst>
          <pc:docMk/>
          <pc:sldMk cId="1196076032" sldId="257"/>
        </pc:sldMkLst>
        <pc:spChg chg="mod">
          <ac:chgData name="Lesli Cuenca" userId="a39ca203-78c8-45b0-bc71-6cff87300385" providerId="ADAL" clId="{3801E7A1-90CD-4672-8B32-1399AFA4E9AD}" dt="2023-05-08T16:33:40.553" v="2" actId="207"/>
          <ac:spMkLst>
            <pc:docMk/>
            <pc:sldMk cId="1196076032" sldId="257"/>
            <ac:spMk id="9" creationId="{C165454A-C62F-4760-A415-5A1DCD641BF9}"/>
          </ac:spMkLst>
        </pc:spChg>
      </pc:sldChg>
    </pc:docChg>
  </pc:docChgLst>
  <pc:docChgLst>
    <pc:chgData name="Lesli Cuenca" userId="a39ca203-78c8-45b0-bc71-6cff87300385" providerId="ADAL" clId="{E6C90FD1-F285-49A7-ABAE-FF352D43DF74}"/>
    <pc:docChg chg="undo custSel addSld delSld modSld">
      <pc:chgData name="Lesli Cuenca" userId="a39ca203-78c8-45b0-bc71-6cff87300385" providerId="ADAL" clId="{E6C90FD1-F285-49A7-ABAE-FF352D43DF74}" dt="2023-06-05T17:16:43.202" v="119" actId="1076"/>
      <pc:docMkLst>
        <pc:docMk/>
      </pc:docMkLst>
      <pc:sldChg chg="new del">
        <pc:chgData name="Lesli Cuenca" userId="a39ca203-78c8-45b0-bc71-6cff87300385" providerId="ADAL" clId="{E6C90FD1-F285-49A7-ABAE-FF352D43DF74}" dt="2023-06-05T17:04:40.831" v="6" actId="47"/>
        <pc:sldMkLst>
          <pc:docMk/>
          <pc:sldMk cId="1036337603" sldId="258"/>
        </pc:sldMkLst>
      </pc:sldChg>
      <pc:sldChg chg="addSp modSp add mod">
        <pc:chgData name="Lesli Cuenca" userId="a39ca203-78c8-45b0-bc71-6cff87300385" providerId="ADAL" clId="{E6C90FD1-F285-49A7-ABAE-FF352D43DF74}" dt="2023-06-05T17:12:28.613" v="76" actId="1076"/>
        <pc:sldMkLst>
          <pc:docMk/>
          <pc:sldMk cId="116586673" sldId="259"/>
        </pc:sldMkLst>
        <pc:spChg chg="mod">
          <ac:chgData name="Lesli Cuenca" userId="a39ca203-78c8-45b0-bc71-6cff87300385" providerId="ADAL" clId="{E6C90FD1-F285-49A7-ABAE-FF352D43DF74}" dt="2023-06-05T17:12:28.613" v="76" actId="1076"/>
          <ac:spMkLst>
            <pc:docMk/>
            <pc:sldMk cId="116586673" sldId="259"/>
            <ac:spMk id="3" creationId="{4411AA61-3516-55B4-F4BC-BF2090DB03F0}"/>
          </ac:spMkLst>
        </pc:spChg>
        <pc:picChg chg="add mod">
          <ac:chgData name="Lesli Cuenca" userId="a39ca203-78c8-45b0-bc71-6cff87300385" providerId="ADAL" clId="{E6C90FD1-F285-49A7-ABAE-FF352D43DF74}" dt="2023-06-05T17:12:25.696" v="75" actId="1076"/>
          <ac:picMkLst>
            <pc:docMk/>
            <pc:sldMk cId="116586673" sldId="259"/>
            <ac:picMk id="2" creationId="{6F0473F8-10E8-F4EE-6F70-AD1AF1FCAF09}"/>
          </ac:picMkLst>
        </pc:picChg>
      </pc:sldChg>
      <pc:sldChg chg="addSp modSp add mod">
        <pc:chgData name="Lesli Cuenca" userId="a39ca203-78c8-45b0-bc71-6cff87300385" providerId="ADAL" clId="{E6C90FD1-F285-49A7-ABAE-FF352D43DF74}" dt="2023-06-05T17:13:39.854" v="87" actId="1076"/>
        <pc:sldMkLst>
          <pc:docMk/>
          <pc:sldMk cId="2162206314" sldId="260"/>
        </pc:sldMkLst>
        <pc:spChg chg="mod">
          <ac:chgData name="Lesli Cuenca" userId="a39ca203-78c8-45b0-bc71-6cff87300385" providerId="ADAL" clId="{E6C90FD1-F285-49A7-ABAE-FF352D43DF74}" dt="2023-06-05T17:11:53.973" v="69" actId="1076"/>
          <ac:spMkLst>
            <pc:docMk/>
            <pc:sldMk cId="2162206314" sldId="260"/>
            <ac:spMk id="2" creationId="{06FA0F7E-2E67-7230-BA6A-292B9E2BE167}"/>
          </ac:spMkLst>
        </pc:spChg>
        <pc:spChg chg="mod">
          <ac:chgData name="Lesli Cuenca" userId="a39ca203-78c8-45b0-bc71-6cff87300385" providerId="ADAL" clId="{E6C90FD1-F285-49A7-ABAE-FF352D43DF74}" dt="2023-06-05T17:13:39.854" v="87" actId="1076"/>
          <ac:spMkLst>
            <pc:docMk/>
            <pc:sldMk cId="2162206314" sldId="260"/>
            <ac:spMk id="5" creationId="{14112335-2130-C81C-6952-1C37FC5B2C69}"/>
          </ac:spMkLst>
        </pc:spChg>
        <pc:picChg chg="add mod">
          <ac:chgData name="Lesli Cuenca" userId="a39ca203-78c8-45b0-bc71-6cff87300385" providerId="ADAL" clId="{E6C90FD1-F285-49A7-ABAE-FF352D43DF74}" dt="2023-06-05T17:12:36.096" v="77" actId="1076"/>
          <ac:picMkLst>
            <pc:docMk/>
            <pc:sldMk cId="2162206314" sldId="260"/>
            <ac:picMk id="3" creationId="{0178B218-B3EF-8462-69E8-9A35A0C873AF}"/>
          </ac:picMkLst>
        </pc:picChg>
      </pc:sldChg>
      <pc:sldChg chg="addSp modSp add mod">
        <pc:chgData name="Lesli Cuenca" userId="a39ca203-78c8-45b0-bc71-6cff87300385" providerId="ADAL" clId="{E6C90FD1-F285-49A7-ABAE-FF352D43DF74}" dt="2023-06-05T17:13:27.357" v="86" actId="1076"/>
        <pc:sldMkLst>
          <pc:docMk/>
          <pc:sldMk cId="578184673" sldId="261"/>
        </pc:sldMkLst>
        <pc:spChg chg="add mod">
          <ac:chgData name="Lesli Cuenca" userId="a39ca203-78c8-45b0-bc71-6cff87300385" providerId="ADAL" clId="{E6C90FD1-F285-49A7-ABAE-FF352D43DF74}" dt="2023-06-05T17:13:24.802" v="84" actId="1076"/>
          <ac:spMkLst>
            <pc:docMk/>
            <pc:sldMk cId="578184673" sldId="261"/>
            <ac:spMk id="3" creationId="{C5F2FAAB-7A9D-32F2-045A-E346FCB46394}"/>
          </ac:spMkLst>
        </pc:spChg>
        <pc:spChg chg="mod">
          <ac:chgData name="Lesli Cuenca" userId="a39ca203-78c8-45b0-bc71-6cff87300385" providerId="ADAL" clId="{E6C90FD1-F285-49A7-ABAE-FF352D43DF74}" dt="2023-06-05T17:13:05.730" v="82" actId="1076"/>
          <ac:spMkLst>
            <pc:docMk/>
            <pc:sldMk cId="578184673" sldId="261"/>
            <ac:spMk id="5" creationId="{C55904C7-B422-A2CE-2FB3-61B411E32497}"/>
          </ac:spMkLst>
        </pc:spChg>
        <pc:picChg chg="add mod">
          <ac:chgData name="Lesli Cuenca" userId="a39ca203-78c8-45b0-bc71-6cff87300385" providerId="ADAL" clId="{E6C90FD1-F285-49A7-ABAE-FF352D43DF74}" dt="2023-06-05T17:13:27.357" v="86" actId="1076"/>
          <ac:picMkLst>
            <pc:docMk/>
            <pc:sldMk cId="578184673" sldId="261"/>
            <ac:picMk id="2" creationId="{2EC0CAA8-F7D0-C4D4-2D04-DDDC64F69E9F}"/>
          </ac:picMkLst>
        </pc:picChg>
      </pc:sldChg>
      <pc:sldChg chg="addSp modSp add mod">
        <pc:chgData name="Lesli Cuenca" userId="a39ca203-78c8-45b0-bc71-6cff87300385" providerId="ADAL" clId="{E6C90FD1-F285-49A7-ABAE-FF352D43DF74}" dt="2023-06-05T17:15:11.147" v="101" actId="6549"/>
        <pc:sldMkLst>
          <pc:docMk/>
          <pc:sldMk cId="4229365257" sldId="262"/>
        </pc:sldMkLst>
        <pc:spChg chg="add mod">
          <ac:chgData name="Lesli Cuenca" userId="a39ca203-78c8-45b0-bc71-6cff87300385" providerId="ADAL" clId="{E6C90FD1-F285-49A7-ABAE-FF352D43DF74}" dt="2023-06-05T17:14:17.790" v="92" actId="1076"/>
          <ac:spMkLst>
            <pc:docMk/>
            <pc:sldMk cId="4229365257" sldId="262"/>
            <ac:spMk id="2" creationId="{57D931BF-5C69-97A8-682A-E0E0E893B1BA}"/>
          </ac:spMkLst>
        </pc:spChg>
        <pc:spChg chg="mod">
          <ac:chgData name="Lesli Cuenca" userId="a39ca203-78c8-45b0-bc71-6cff87300385" providerId="ADAL" clId="{E6C90FD1-F285-49A7-ABAE-FF352D43DF74}" dt="2023-06-05T17:15:11.147" v="101" actId="6549"/>
          <ac:spMkLst>
            <pc:docMk/>
            <pc:sldMk cId="4229365257" sldId="262"/>
            <ac:spMk id="3" creationId="{9AE1EAF5-37BE-C58B-2E22-7D08E3171026}"/>
          </ac:spMkLst>
        </pc:spChg>
        <pc:picChg chg="add mod">
          <ac:chgData name="Lesli Cuenca" userId="a39ca203-78c8-45b0-bc71-6cff87300385" providerId="ADAL" clId="{E6C90FD1-F285-49A7-ABAE-FF352D43DF74}" dt="2023-06-05T17:14:14.676" v="91"/>
          <ac:picMkLst>
            <pc:docMk/>
            <pc:sldMk cId="4229365257" sldId="262"/>
            <ac:picMk id="4" creationId="{4F59F9E9-9B0A-CF30-4178-767969FA7C5E}"/>
          </ac:picMkLst>
        </pc:picChg>
      </pc:sldChg>
      <pc:sldChg chg="addSp modSp add mod">
        <pc:chgData name="Lesli Cuenca" userId="a39ca203-78c8-45b0-bc71-6cff87300385" providerId="ADAL" clId="{E6C90FD1-F285-49A7-ABAE-FF352D43DF74}" dt="2023-06-05T17:15:42.032" v="106" actId="1076"/>
        <pc:sldMkLst>
          <pc:docMk/>
          <pc:sldMk cId="3395443405" sldId="263"/>
        </pc:sldMkLst>
        <pc:spChg chg="add mod">
          <ac:chgData name="Lesli Cuenca" userId="a39ca203-78c8-45b0-bc71-6cff87300385" providerId="ADAL" clId="{E6C90FD1-F285-49A7-ABAE-FF352D43DF74}" dt="2023-06-05T17:15:28.877" v="103"/>
          <ac:spMkLst>
            <pc:docMk/>
            <pc:sldMk cId="3395443405" sldId="263"/>
            <ac:spMk id="2" creationId="{2FC2366C-1698-3119-3841-60FEF1349430}"/>
          </ac:spMkLst>
        </pc:spChg>
        <pc:spChg chg="mod">
          <ac:chgData name="Lesli Cuenca" userId="a39ca203-78c8-45b0-bc71-6cff87300385" providerId="ADAL" clId="{E6C90FD1-F285-49A7-ABAE-FF352D43DF74}" dt="2023-06-05T17:15:42.032" v="106" actId="1076"/>
          <ac:spMkLst>
            <pc:docMk/>
            <pc:sldMk cId="3395443405" sldId="263"/>
            <ac:spMk id="3" creationId="{16F38DDB-9EA8-8551-ACDE-568AF04E7CC2}"/>
          </ac:spMkLst>
        </pc:spChg>
        <pc:picChg chg="add mod">
          <ac:chgData name="Lesli Cuenca" userId="a39ca203-78c8-45b0-bc71-6cff87300385" providerId="ADAL" clId="{E6C90FD1-F285-49A7-ABAE-FF352D43DF74}" dt="2023-06-05T17:15:28.877" v="103"/>
          <ac:picMkLst>
            <pc:docMk/>
            <pc:sldMk cId="3395443405" sldId="263"/>
            <ac:picMk id="4" creationId="{4881B740-E32D-C22E-33B2-7975AFA5EA74}"/>
          </ac:picMkLst>
        </pc:picChg>
      </pc:sldChg>
      <pc:sldChg chg="modSp add mod">
        <pc:chgData name="Lesli Cuenca" userId="a39ca203-78c8-45b0-bc71-6cff87300385" providerId="ADAL" clId="{E6C90FD1-F285-49A7-ABAE-FF352D43DF74}" dt="2023-06-05T17:07:57.294" v="38" actId="1076"/>
        <pc:sldMkLst>
          <pc:docMk/>
          <pc:sldMk cId="1015570964" sldId="264"/>
        </pc:sldMkLst>
        <pc:spChg chg="mod">
          <ac:chgData name="Lesli Cuenca" userId="a39ca203-78c8-45b0-bc71-6cff87300385" providerId="ADAL" clId="{E6C90FD1-F285-49A7-ABAE-FF352D43DF74}" dt="2023-06-05T17:07:57.294" v="38" actId="1076"/>
          <ac:spMkLst>
            <pc:docMk/>
            <pc:sldMk cId="1015570964" sldId="264"/>
            <ac:spMk id="3" creationId="{A810D2C9-BFB8-1AE3-6438-B09A02FFDDC4}"/>
          </ac:spMkLst>
        </pc:spChg>
      </pc:sldChg>
      <pc:sldChg chg="modSp add mod">
        <pc:chgData name="Lesli Cuenca" userId="a39ca203-78c8-45b0-bc71-6cff87300385" providerId="ADAL" clId="{E6C90FD1-F285-49A7-ABAE-FF352D43DF74}" dt="2023-06-05T17:16:43.202" v="119" actId="1076"/>
        <pc:sldMkLst>
          <pc:docMk/>
          <pc:sldMk cId="2867859680" sldId="267"/>
        </pc:sldMkLst>
        <pc:spChg chg="mod">
          <ac:chgData name="Lesli Cuenca" userId="a39ca203-78c8-45b0-bc71-6cff87300385" providerId="ADAL" clId="{E6C90FD1-F285-49A7-ABAE-FF352D43DF74}" dt="2023-06-05T17:16:38.899" v="118" actId="14100"/>
          <ac:spMkLst>
            <pc:docMk/>
            <pc:sldMk cId="2867859680" sldId="267"/>
            <ac:spMk id="2" creationId="{0D545389-5AD8-8F1B-7CB1-CDEEA6465A10}"/>
          </ac:spMkLst>
        </pc:spChg>
        <pc:spChg chg="mod">
          <ac:chgData name="Lesli Cuenca" userId="a39ca203-78c8-45b0-bc71-6cff87300385" providerId="ADAL" clId="{E6C90FD1-F285-49A7-ABAE-FF352D43DF74}" dt="2023-06-05T17:16:43.202" v="119" actId="1076"/>
          <ac:spMkLst>
            <pc:docMk/>
            <pc:sldMk cId="2867859680" sldId="267"/>
            <ac:spMk id="3" creationId="{A1898132-D2BE-EF73-8F81-E6A9A7E5AD9C}"/>
          </ac:spMkLst>
        </pc:spChg>
      </pc:sldChg>
      <pc:sldChg chg="add">
        <pc:chgData name="Lesli Cuenca" userId="a39ca203-78c8-45b0-bc71-6cff87300385" providerId="ADAL" clId="{E6C90FD1-F285-49A7-ABAE-FF352D43DF74}" dt="2023-06-05T17:04:26.876" v="1"/>
        <pc:sldMkLst>
          <pc:docMk/>
          <pc:sldMk cId="2870104156" sldId="268"/>
        </pc:sldMkLst>
      </pc:sldChg>
      <pc:sldChg chg="modSp add mod">
        <pc:chgData name="Lesli Cuenca" userId="a39ca203-78c8-45b0-bc71-6cff87300385" providerId="ADAL" clId="{E6C90FD1-F285-49A7-ABAE-FF352D43DF74}" dt="2023-06-05T17:04:27.162" v="2" actId="27636"/>
        <pc:sldMkLst>
          <pc:docMk/>
          <pc:sldMk cId="180409083" sldId="269"/>
        </pc:sldMkLst>
        <pc:spChg chg="mod">
          <ac:chgData name="Lesli Cuenca" userId="a39ca203-78c8-45b0-bc71-6cff87300385" providerId="ADAL" clId="{E6C90FD1-F285-49A7-ABAE-FF352D43DF74}" dt="2023-06-05T17:04:27.162" v="2" actId="27636"/>
          <ac:spMkLst>
            <pc:docMk/>
            <pc:sldMk cId="180409083" sldId="269"/>
            <ac:spMk id="5" creationId="{2927B2E7-5336-F079-DE00-A960686B2E1D}"/>
          </ac:spMkLst>
        </pc:spChg>
      </pc:sldChg>
      <pc:sldChg chg="modSp add mod">
        <pc:chgData name="Lesli Cuenca" userId="a39ca203-78c8-45b0-bc71-6cff87300385" providerId="ADAL" clId="{E6C90FD1-F285-49A7-ABAE-FF352D43DF74}" dt="2023-06-05T17:10:45.787" v="59" actId="208"/>
        <pc:sldMkLst>
          <pc:docMk/>
          <pc:sldMk cId="2919053152" sldId="270"/>
        </pc:sldMkLst>
        <pc:spChg chg="mod">
          <ac:chgData name="Lesli Cuenca" userId="a39ca203-78c8-45b0-bc71-6cff87300385" providerId="ADAL" clId="{E6C90FD1-F285-49A7-ABAE-FF352D43DF74}" dt="2023-06-05T17:10:45.787" v="59" actId="208"/>
          <ac:spMkLst>
            <pc:docMk/>
            <pc:sldMk cId="2919053152" sldId="270"/>
            <ac:spMk id="2" creationId="{08DF1D9F-8785-614A-32A0-CE396C0E70B3}"/>
          </ac:spMkLst>
        </pc:spChg>
        <pc:spChg chg="mod">
          <ac:chgData name="Lesli Cuenca" userId="a39ca203-78c8-45b0-bc71-6cff87300385" providerId="ADAL" clId="{E6C90FD1-F285-49A7-ABAE-FF352D43DF74}" dt="2023-06-05T17:05:19.022" v="12" actId="14100"/>
          <ac:spMkLst>
            <pc:docMk/>
            <pc:sldMk cId="2919053152" sldId="270"/>
            <ac:spMk id="3" creationId="{E6212B32-7C58-D83A-E90C-4A5C4B92128F}"/>
          </ac:spMkLst>
        </pc:spChg>
      </pc:sldChg>
      <pc:sldChg chg="addSp modSp add mod">
        <pc:chgData name="Lesli Cuenca" userId="a39ca203-78c8-45b0-bc71-6cff87300385" providerId="ADAL" clId="{E6C90FD1-F285-49A7-ABAE-FF352D43DF74}" dt="2023-06-05T17:12:19.694" v="74" actId="1076"/>
        <pc:sldMkLst>
          <pc:docMk/>
          <pc:sldMk cId="2873451782" sldId="271"/>
        </pc:sldMkLst>
        <pc:spChg chg="mod">
          <ac:chgData name="Lesli Cuenca" userId="a39ca203-78c8-45b0-bc71-6cff87300385" providerId="ADAL" clId="{E6C90FD1-F285-49A7-ABAE-FF352D43DF74}" dt="2023-06-05T17:12:15.610" v="73" actId="1076"/>
          <ac:spMkLst>
            <pc:docMk/>
            <pc:sldMk cId="2873451782" sldId="271"/>
            <ac:spMk id="3" creationId="{39F07DC1-F48D-1091-91E5-C2CBC396E9ED}"/>
          </ac:spMkLst>
        </pc:spChg>
        <pc:picChg chg="add mod">
          <ac:chgData name="Lesli Cuenca" userId="a39ca203-78c8-45b0-bc71-6cff87300385" providerId="ADAL" clId="{E6C90FD1-F285-49A7-ABAE-FF352D43DF74}" dt="2023-06-05T17:12:19.694" v="74" actId="1076"/>
          <ac:picMkLst>
            <pc:docMk/>
            <pc:sldMk cId="2873451782" sldId="271"/>
            <ac:picMk id="2" creationId="{137B8B27-ABB1-E0F8-C855-FFDA1C741B2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1E8A1-6DA8-4496-BCE8-03ED561CC4E5}"/>
              </a:ext>
            </a:extLst>
          </p:cNvPr>
          <p:cNvSpPr>
            <a:spLocks noGrp="1"/>
          </p:cNvSpPr>
          <p:nvPr>
            <p:ph type="ctrTitle"/>
          </p:nvPr>
        </p:nvSpPr>
        <p:spPr>
          <a:xfrm>
            <a:off x="838200" y="365760"/>
            <a:ext cx="10515600" cy="2890202"/>
          </a:xfrm>
        </p:spPr>
        <p:txBody>
          <a:bodyPr anchor="b">
            <a:normAutofit/>
          </a:bodyPr>
          <a:lstStyle>
            <a:lvl1pPr algn="l">
              <a:defRPr sz="6600"/>
            </a:lvl1pPr>
          </a:lstStyle>
          <a:p>
            <a:r>
              <a:rPr lang="en-US" dirty="0"/>
              <a:t>Click to edit Master title style</a:t>
            </a:r>
          </a:p>
        </p:txBody>
      </p:sp>
      <p:sp>
        <p:nvSpPr>
          <p:cNvPr id="3" name="Subtitle 2">
            <a:extLst>
              <a:ext uri="{FF2B5EF4-FFF2-40B4-BE49-F238E27FC236}">
                <a16:creationId xmlns:a16="http://schemas.microsoft.com/office/drawing/2014/main" id="{3EB24CCC-3D44-4BB5-AA35-A21607EF69A4}"/>
              </a:ext>
            </a:extLst>
          </p:cNvPr>
          <p:cNvSpPr>
            <a:spLocks noGrp="1"/>
          </p:cNvSpPr>
          <p:nvPr>
            <p:ph type="subTitle" idx="1"/>
          </p:nvPr>
        </p:nvSpPr>
        <p:spPr>
          <a:xfrm>
            <a:off x="838200" y="3506150"/>
            <a:ext cx="10515600" cy="248348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01F80F6-1855-44E9-BA95-5E00A06E786D}"/>
              </a:ext>
            </a:extLst>
          </p:cNvPr>
          <p:cNvSpPr>
            <a:spLocks noGrp="1"/>
          </p:cNvSpPr>
          <p:nvPr>
            <p:ph type="dt" sz="half" idx="10"/>
          </p:nvPr>
        </p:nvSpPr>
        <p:spPr/>
        <p:txBody>
          <a:bodyPr/>
          <a:lstStyle/>
          <a:p>
            <a:fld id="{FD2766A6-3C10-4AB8-86A1-BB1F0CDA7EFE}" type="datetimeFigureOut">
              <a:rPr lang="en-US" smtClean="0"/>
              <a:t>6/5/2023</a:t>
            </a:fld>
            <a:endParaRPr lang="en-US"/>
          </a:p>
        </p:txBody>
      </p:sp>
      <p:sp>
        <p:nvSpPr>
          <p:cNvPr id="5" name="Footer Placeholder 4">
            <a:extLst>
              <a:ext uri="{FF2B5EF4-FFF2-40B4-BE49-F238E27FC236}">
                <a16:creationId xmlns:a16="http://schemas.microsoft.com/office/drawing/2014/main" id="{873D7FFD-570A-4968-B943-AF87BB679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CE6A8-0665-4714-B241-6AFBA8C6F80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1364544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26EC-DC54-4882-9D58-F201EA25C4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804E7C-4CBA-49AF-B24C-1A1FF51C21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3C727-C0C7-4BBA-9CF5-6C1FAC76B10C}"/>
              </a:ext>
            </a:extLst>
          </p:cNvPr>
          <p:cNvSpPr>
            <a:spLocks noGrp="1"/>
          </p:cNvSpPr>
          <p:nvPr>
            <p:ph type="dt" sz="half" idx="10"/>
          </p:nvPr>
        </p:nvSpPr>
        <p:spPr/>
        <p:txBody>
          <a:bodyPr/>
          <a:lstStyle/>
          <a:p>
            <a:fld id="{FD2766A6-3C10-4AB8-86A1-BB1F0CDA7EFE}" type="datetimeFigureOut">
              <a:rPr lang="en-US" smtClean="0"/>
              <a:t>6/5/2023</a:t>
            </a:fld>
            <a:endParaRPr lang="en-US"/>
          </a:p>
        </p:txBody>
      </p:sp>
      <p:sp>
        <p:nvSpPr>
          <p:cNvPr id="5" name="Footer Placeholder 4">
            <a:extLst>
              <a:ext uri="{FF2B5EF4-FFF2-40B4-BE49-F238E27FC236}">
                <a16:creationId xmlns:a16="http://schemas.microsoft.com/office/drawing/2014/main" id="{34603986-C5B4-4956-AC6F-4F36186B83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5F941-E847-4C51-97D6-21066B26EB26}"/>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1531926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0338D2-D9EE-4B67-97C1-08ABD574530B}"/>
              </a:ext>
            </a:extLst>
          </p:cNvPr>
          <p:cNvSpPr>
            <a:spLocks noGrp="1"/>
          </p:cNvSpPr>
          <p:nvPr>
            <p:ph type="title" orient="vert"/>
          </p:nvPr>
        </p:nvSpPr>
        <p:spPr>
          <a:xfrm>
            <a:off x="7353848" y="365125"/>
            <a:ext cx="3999952"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274B1422-6C1E-4422-80E8-34B0092FBF05}"/>
              </a:ext>
            </a:extLst>
          </p:cNvPr>
          <p:cNvSpPr>
            <a:spLocks noGrp="1"/>
          </p:cNvSpPr>
          <p:nvPr>
            <p:ph type="body" orient="vert" idx="1"/>
          </p:nvPr>
        </p:nvSpPr>
        <p:spPr>
          <a:xfrm>
            <a:off x="838200" y="365125"/>
            <a:ext cx="626546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C8B53C-3084-4BC0-A80E-DB41C04C6258}"/>
              </a:ext>
            </a:extLst>
          </p:cNvPr>
          <p:cNvSpPr>
            <a:spLocks noGrp="1"/>
          </p:cNvSpPr>
          <p:nvPr>
            <p:ph type="dt" sz="half" idx="10"/>
          </p:nvPr>
        </p:nvSpPr>
        <p:spPr/>
        <p:txBody>
          <a:bodyPr/>
          <a:lstStyle/>
          <a:p>
            <a:fld id="{FD2766A6-3C10-4AB8-86A1-BB1F0CDA7EFE}" type="datetimeFigureOut">
              <a:rPr lang="en-US" smtClean="0"/>
              <a:t>6/5/2023</a:t>
            </a:fld>
            <a:endParaRPr lang="en-US"/>
          </a:p>
        </p:txBody>
      </p:sp>
      <p:sp>
        <p:nvSpPr>
          <p:cNvPr id="5" name="Footer Placeholder 4">
            <a:extLst>
              <a:ext uri="{FF2B5EF4-FFF2-40B4-BE49-F238E27FC236}">
                <a16:creationId xmlns:a16="http://schemas.microsoft.com/office/drawing/2014/main" id="{8276BFDE-DC70-4A6E-90B8-337FC4725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3578F-39AE-4F6F-9614-32EF672E616D}"/>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729400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A8A8-ECDA-4018-ABB4-CC22892BE8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90AE7C-51AF-4F0E-B5A3-8C7E1026C274}"/>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5F28C09-A717-49AB-B60E-433BC469258F}"/>
              </a:ext>
            </a:extLst>
          </p:cNvPr>
          <p:cNvSpPr>
            <a:spLocks noGrp="1"/>
          </p:cNvSpPr>
          <p:nvPr>
            <p:ph type="dt" sz="half" idx="10"/>
          </p:nvPr>
        </p:nvSpPr>
        <p:spPr/>
        <p:txBody>
          <a:bodyPr/>
          <a:lstStyle/>
          <a:p>
            <a:fld id="{FD2766A6-3C10-4AB8-86A1-BB1F0CDA7EFE}" type="datetimeFigureOut">
              <a:rPr lang="en-US" smtClean="0"/>
              <a:t>6/5/2023</a:t>
            </a:fld>
            <a:endParaRPr lang="en-US"/>
          </a:p>
        </p:txBody>
      </p:sp>
      <p:sp>
        <p:nvSpPr>
          <p:cNvPr id="5" name="Footer Placeholder 4">
            <a:extLst>
              <a:ext uri="{FF2B5EF4-FFF2-40B4-BE49-F238E27FC236}">
                <a16:creationId xmlns:a16="http://schemas.microsoft.com/office/drawing/2014/main" id="{1D11A47A-6E5A-4754-8B43-9CE556160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CA1EB-7AC7-4F86-90C0-AA980D88722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26663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95957-C46F-4F17-BC8C-6507E676E916}"/>
              </a:ext>
            </a:extLst>
          </p:cNvPr>
          <p:cNvSpPr>
            <a:spLocks noGrp="1"/>
          </p:cNvSpPr>
          <p:nvPr>
            <p:ph type="title"/>
          </p:nvPr>
        </p:nvSpPr>
        <p:spPr>
          <a:xfrm>
            <a:off x="831850" y="365760"/>
            <a:ext cx="10515600" cy="3827868"/>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8D9661B-6633-4C8B-8B9C-E514DF851D3E}"/>
              </a:ext>
            </a:extLst>
          </p:cNvPr>
          <p:cNvSpPr>
            <a:spLocks noGrp="1"/>
          </p:cNvSpPr>
          <p:nvPr>
            <p:ph type="body" idx="1"/>
          </p:nvPr>
        </p:nvSpPr>
        <p:spPr>
          <a:xfrm>
            <a:off x="831850" y="4443817"/>
            <a:ext cx="10515600" cy="1645834"/>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B6274BF-C1CD-4709-B0A0-E9407DBEA73C}"/>
              </a:ext>
            </a:extLst>
          </p:cNvPr>
          <p:cNvSpPr>
            <a:spLocks noGrp="1"/>
          </p:cNvSpPr>
          <p:nvPr>
            <p:ph type="dt" sz="half" idx="10"/>
          </p:nvPr>
        </p:nvSpPr>
        <p:spPr/>
        <p:txBody>
          <a:bodyPr/>
          <a:lstStyle/>
          <a:p>
            <a:fld id="{FD2766A6-3C10-4AB8-86A1-BB1F0CDA7EFE}" type="datetimeFigureOut">
              <a:rPr lang="en-US" smtClean="0"/>
              <a:t>6/5/2023</a:t>
            </a:fld>
            <a:endParaRPr lang="en-US"/>
          </a:p>
        </p:txBody>
      </p:sp>
      <p:sp>
        <p:nvSpPr>
          <p:cNvPr id="5" name="Footer Placeholder 4">
            <a:extLst>
              <a:ext uri="{FF2B5EF4-FFF2-40B4-BE49-F238E27FC236}">
                <a16:creationId xmlns:a16="http://schemas.microsoft.com/office/drawing/2014/main" id="{CC9ADB94-0A5B-4B56-B0B1-1FF5580A4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CA668A-35AE-4CDF-AC4C-2BEEA9EE80F8}"/>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2497050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7F1FD-0E96-4963-9F09-92861572BB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79E5F0-B650-4AFF-B90E-23B378684D66}"/>
              </a:ext>
            </a:extLst>
          </p:cNvPr>
          <p:cNvSpPr>
            <a:spLocks noGrp="1"/>
          </p:cNvSpPr>
          <p:nvPr>
            <p:ph sz="half" idx="1"/>
          </p:nvPr>
        </p:nvSpPr>
        <p:spPr>
          <a:xfrm>
            <a:off x="838200" y="1940876"/>
            <a:ext cx="5181600" cy="42360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2D1747B-302D-476E-8F4F-E4B114C6624E}"/>
              </a:ext>
            </a:extLst>
          </p:cNvPr>
          <p:cNvSpPr>
            <a:spLocks noGrp="1"/>
          </p:cNvSpPr>
          <p:nvPr>
            <p:ph sz="half" idx="2"/>
          </p:nvPr>
        </p:nvSpPr>
        <p:spPr>
          <a:xfrm>
            <a:off x="6172200" y="1940876"/>
            <a:ext cx="5181600" cy="42360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0577D-22F7-4958-BB3D-6C9265EA1964}"/>
              </a:ext>
            </a:extLst>
          </p:cNvPr>
          <p:cNvSpPr>
            <a:spLocks noGrp="1"/>
          </p:cNvSpPr>
          <p:nvPr>
            <p:ph type="dt" sz="half" idx="10"/>
          </p:nvPr>
        </p:nvSpPr>
        <p:spPr/>
        <p:txBody>
          <a:bodyPr/>
          <a:lstStyle/>
          <a:p>
            <a:fld id="{FD2766A6-3C10-4AB8-86A1-BB1F0CDA7EFE}" type="datetimeFigureOut">
              <a:rPr lang="en-US" smtClean="0"/>
              <a:t>6/5/2023</a:t>
            </a:fld>
            <a:endParaRPr lang="en-US"/>
          </a:p>
        </p:txBody>
      </p:sp>
      <p:sp>
        <p:nvSpPr>
          <p:cNvPr id="6" name="Footer Placeholder 5">
            <a:extLst>
              <a:ext uri="{FF2B5EF4-FFF2-40B4-BE49-F238E27FC236}">
                <a16:creationId xmlns:a16="http://schemas.microsoft.com/office/drawing/2014/main" id="{71EC5B46-A8FB-4683-9618-3F6E073839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7887BD-93E9-4181-9D7F-940C3E1730FF}"/>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39547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63D79-FA27-4567-9032-AF722733E1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77C1BF-703F-4992-BB0C-EB1E579C7410}"/>
              </a:ext>
            </a:extLst>
          </p:cNvPr>
          <p:cNvSpPr>
            <a:spLocks noGrp="1"/>
          </p:cNvSpPr>
          <p:nvPr>
            <p:ph type="body" idx="1"/>
          </p:nvPr>
        </p:nvSpPr>
        <p:spPr>
          <a:xfrm>
            <a:off x="839788" y="1951823"/>
            <a:ext cx="5157787"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2B2FCE1-6DC0-43B5-8016-89FD4AF5ABD2}"/>
              </a:ext>
            </a:extLst>
          </p:cNvPr>
          <p:cNvSpPr>
            <a:spLocks noGrp="1"/>
          </p:cNvSpPr>
          <p:nvPr>
            <p:ph sz="half" idx="2"/>
          </p:nvPr>
        </p:nvSpPr>
        <p:spPr>
          <a:xfrm>
            <a:off x="839788" y="2954741"/>
            <a:ext cx="5157787" cy="32349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62FED7A-67D0-43CC-889A-25F8849647F1}"/>
              </a:ext>
            </a:extLst>
          </p:cNvPr>
          <p:cNvSpPr>
            <a:spLocks noGrp="1"/>
          </p:cNvSpPr>
          <p:nvPr>
            <p:ph type="body" sz="quarter" idx="3"/>
          </p:nvPr>
        </p:nvSpPr>
        <p:spPr>
          <a:xfrm>
            <a:off x="6172200" y="1951823"/>
            <a:ext cx="5183188"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731C176-48F2-44EC-B3A2-A144403D57FB}"/>
              </a:ext>
            </a:extLst>
          </p:cNvPr>
          <p:cNvSpPr>
            <a:spLocks noGrp="1"/>
          </p:cNvSpPr>
          <p:nvPr>
            <p:ph sz="quarter" idx="4"/>
          </p:nvPr>
        </p:nvSpPr>
        <p:spPr>
          <a:xfrm>
            <a:off x="6172200" y="2954741"/>
            <a:ext cx="5183188" cy="32349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9187B8-AC48-4FE7-8658-8A31E37311F6}"/>
              </a:ext>
            </a:extLst>
          </p:cNvPr>
          <p:cNvSpPr>
            <a:spLocks noGrp="1"/>
          </p:cNvSpPr>
          <p:nvPr>
            <p:ph type="dt" sz="half" idx="10"/>
          </p:nvPr>
        </p:nvSpPr>
        <p:spPr/>
        <p:txBody>
          <a:bodyPr/>
          <a:lstStyle/>
          <a:p>
            <a:fld id="{FD2766A6-3C10-4AB8-86A1-BB1F0CDA7EFE}" type="datetimeFigureOut">
              <a:rPr lang="en-US" smtClean="0"/>
              <a:t>6/5/2023</a:t>
            </a:fld>
            <a:endParaRPr lang="en-US"/>
          </a:p>
        </p:txBody>
      </p:sp>
      <p:sp>
        <p:nvSpPr>
          <p:cNvPr id="8" name="Footer Placeholder 7">
            <a:extLst>
              <a:ext uri="{FF2B5EF4-FFF2-40B4-BE49-F238E27FC236}">
                <a16:creationId xmlns:a16="http://schemas.microsoft.com/office/drawing/2014/main" id="{7CCAB465-E22E-45DC-89C9-406121BCED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F9D1CF-F964-4405-8677-5F9E2A02878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4175974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3453-DD0F-41C0-8F4A-5DC343F5EB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4E6313-506F-4456-B3D9-D9655538F9FB}"/>
              </a:ext>
            </a:extLst>
          </p:cNvPr>
          <p:cNvSpPr>
            <a:spLocks noGrp="1"/>
          </p:cNvSpPr>
          <p:nvPr>
            <p:ph type="dt" sz="half" idx="10"/>
          </p:nvPr>
        </p:nvSpPr>
        <p:spPr/>
        <p:txBody>
          <a:bodyPr/>
          <a:lstStyle/>
          <a:p>
            <a:fld id="{FD2766A6-3C10-4AB8-86A1-BB1F0CDA7EFE}" type="datetimeFigureOut">
              <a:rPr lang="en-US" smtClean="0"/>
              <a:t>6/5/2023</a:t>
            </a:fld>
            <a:endParaRPr lang="en-US"/>
          </a:p>
        </p:txBody>
      </p:sp>
      <p:sp>
        <p:nvSpPr>
          <p:cNvPr id="4" name="Footer Placeholder 3">
            <a:extLst>
              <a:ext uri="{FF2B5EF4-FFF2-40B4-BE49-F238E27FC236}">
                <a16:creationId xmlns:a16="http://schemas.microsoft.com/office/drawing/2014/main" id="{E8F26068-7707-41EC-93EF-A24CAF8FFD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9C8A3C-8C01-4039-B47B-57D8497587A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3781585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892633-8C77-419D-B24D-2B3D44DBA556}"/>
              </a:ext>
            </a:extLst>
          </p:cNvPr>
          <p:cNvSpPr>
            <a:spLocks noGrp="1"/>
          </p:cNvSpPr>
          <p:nvPr>
            <p:ph type="dt" sz="half" idx="10"/>
          </p:nvPr>
        </p:nvSpPr>
        <p:spPr/>
        <p:txBody>
          <a:bodyPr/>
          <a:lstStyle/>
          <a:p>
            <a:fld id="{FD2766A6-3C10-4AB8-86A1-BB1F0CDA7EFE}" type="datetimeFigureOut">
              <a:rPr lang="en-US" smtClean="0"/>
              <a:t>6/5/2023</a:t>
            </a:fld>
            <a:endParaRPr lang="en-US"/>
          </a:p>
        </p:txBody>
      </p:sp>
      <p:sp>
        <p:nvSpPr>
          <p:cNvPr id="3" name="Footer Placeholder 2">
            <a:extLst>
              <a:ext uri="{FF2B5EF4-FFF2-40B4-BE49-F238E27FC236}">
                <a16:creationId xmlns:a16="http://schemas.microsoft.com/office/drawing/2014/main" id="{FD149D59-0A88-4A14-A740-4CCD9B5264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A3DEF9-802F-444E-92D2-397862EEAB0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3718420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3C20-3881-4F15-94F7-9D7B9F9E357A}"/>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dirty="0"/>
              <a:t>Click to edit Master title style</a:t>
            </a:r>
          </a:p>
        </p:txBody>
      </p:sp>
      <p:sp>
        <p:nvSpPr>
          <p:cNvPr id="3" name="Content Placeholder 2">
            <a:extLst>
              <a:ext uri="{FF2B5EF4-FFF2-40B4-BE49-F238E27FC236}">
                <a16:creationId xmlns:a16="http://schemas.microsoft.com/office/drawing/2014/main" id="{B268F40F-6C2A-48EC-8F16-DA179A1DA375}"/>
              </a:ext>
            </a:extLst>
          </p:cNvPr>
          <p:cNvSpPr>
            <a:spLocks noGrp="1"/>
          </p:cNvSpPr>
          <p:nvPr>
            <p:ph idx="1"/>
          </p:nvPr>
        </p:nvSpPr>
        <p:spPr>
          <a:xfrm>
            <a:off x="5554638" y="457201"/>
            <a:ext cx="5800749" cy="540385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6736B7E-D33D-48C7-97AC-5C0D9874FE53}"/>
              </a:ext>
            </a:extLst>
          </p:cNvPr>
          <p:cNvSpPr>
            <a:spLocks noGrp="1"/>
          </p:cNvSpPr>
          <p:nvPr>
            <p:ph type="body" sz="half" idx="2"/>
          </p:nvPr>
        </p:nvSpPr>
        <p:spPr>
          <a:xfrm>
            <a:off x="839788" y="3657600"/>
            <a:ext cx="4343400" cy="2211387"/>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dirty="0"/>
              <a:t>Click to edit Master text styles</a:t>
            </a:r>
          </a:p>
        </p:txBody>
      </p:sp>
      <p:sp>
        <p:nvSpPr>
          <p:cNvPr id="5" name="Date Placeholder 4">
            <a:extLst>
              <a:ext uri="{FF2B5EF4-FFF2-40B4-BE49-F238E27FC236}">
                <a16:creationId xmlns:a16="http://schemas.microsoft.com/office/drawing/2014/main" id="{E9149BC5-FF58-463A-B4FA-F0F912F1234F}"/>
              </a:ext>
            </a:extLst>
          </p:cNvPr>
          <p:cNvSpPr>
            <a:spLocks noGrp="1"/>
          </p:cNvSpPr>
          <p:nvPr>
            <p:ph type="dt" sz="half" idx="10"/>
          </p:nvPr>
        </p:nvSpPr>
        <p:spPr/>
        <p:txBody>
          <a:bodyPr/>
          <a:lstStyle/>
          <a:p>
            <a:fld id="{FD2766A6-3C10-4AB8-86A1-BB1F0CDA7EFE}" type="datetimeFigureOut">
              <a:rPr lang="en-US" smtClean="0"/>
              <a:t>6/5/2023</a:t>
            </a:fld>
            <a:endParaRPr lang="en-US"/>
          </a:p>
        </p:txBody>
      </p:sp>
      <p:sp>
        <p:nvSpPr>
          <p:cNvPr id="6" name="Footer Placeholder 5">
            <a:extLst>
              <a:ext uri="{FF2B5EF4-FFF2-40B4-BE49-F238E27FC236}">
                <a16:creationId xmlns:a16="http://schemas.microsoft.com/office/drawing/2014/main" id="{947072D7-4A2A-407F-A084-6AE8DD0016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D4C41C-C368-475C-BDC1-DC5B29C7800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1493547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F67B0-865B-44ED-9DFE-36C73B0C8B43}"/>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dirty="0"/>
              <a:t>Click to edit Master title style</a:t>
            </a:r>
          </a:p>
        </p:txBody>
      </p:sp>
      <p:sp>
        <p:nvSpPr>
          <p:cNvPr id="3" name="Picture Placeholder 2">
            <a:extLst>
              <a:ext uri="{FF2B5EF4-FFF2-40B4-BE49-F238E27FC236}">
                <a16:creationId xmlns:a16="http://schemas.microsoft.com/office/drawing/2014/main" id="{B73C5CF7-138A-437C-9E0A-FF4179970319}"/>
              </a:ext>
            </a:extLst>
          </p:cNvPr>
          <p:cNvSpPr>
            <a:spLocks noGrp="1"/>
          </p:cNvSpPr>
          <p:nvPr>
            <p:ph type="pic" idx="1"/>
          </p:nvPr>
        </p:nvSpPr>
        <p:spPr>
          <a:xfrm>
            <a:off x="5561462" y="457201"/>
            <a:ext cx="5793925"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117822-7770-4117-96A2-8D2FF0A01044}"/>
              </a:ext>
            </a:extLst>
          </p:cNvPr>
          <p:cNvSpPr>
            <a:spLocks noGrp="1"/>
          </p:cNvSpPr>
          <p:nvPr>
            <p:ph type="body" sz="half" idx="2"/>
          </p:nvPr>
        </p:nvSpPr>
        <p:spPr>
          <a:xfrm>
            <a:off x="839788" y="3664424"/>
            <a:ext cx="4343400" cy="2204564"/>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dirty="0"/>
              <a:t>Click to edit Master text styles</a:t>
            </a:r>
          </a:p>
        </p:txBody>
      </p:sp>
      <p:sp>
        <p:nvSpPr>
          <p:cNvPr id="5" name="Date Placeholder 4">
            <a:extLst>
              <a:ext uri="{FF2B5EF4-FFF2-40B4-BE49-F238E27FC236}">
                <a16:creationId xmlns:a16="http://schemas.microsoft.com/office/drawing/2014/main" id="{11295030-39C7-4814-A766-1A3E094EBA15}"/>
              </a:ext>
            </a:extLst>
          </p:cNvPr>
          <p:cNvSpPr>
            <a:spLocks noGrp="1"/>
          </p:cNvSpPr>
          <p:nvPr>
            <p:ph type="dt" sz="half" idx="10"/>
          </p:nvPr>
        </p:nvSpPr>
        <p:spPr/>
        <p:txBody>
          <a:bodyPr/>
          <a:lstStyle/>
          <a:p>
            <a:fld id="{FD2766A6-3C10-4AB8-86A1-BB1F0CDA7EFE}" type="datetimeFigureOut">
              <a:rPr lang="en-US" smtClean="0"/>
              <a:t>6/5/2023</a:t>
            </a:fld>
            <a:endParaRPr lang="en-US"/>
          </a:p>
        </p:txBody>
      </p:sp>
      <p:sp>
        <p:nvSpPr>
          <p:cNvPr id="6" name="Footer Placeholder 5">
            <a:extLst>
              <a:ext uri="{FF2B5EF4-FFF2-40B4-BE49-F238E27FC236}">
                <a16:creationId xmlns:a16="http://schemas.microsoft.com/office/drawing/2014/main" id="{B91F02CD-DC87-47B6-96C4-F6470B1D8F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CFF531-02C2-4C1D-A692-7040378066C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322707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6818BD-D734-48A1-8CC0-609D11E5560E}"/>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F9D215A-D2A1-4903-A905-F8B06EF41B4F}"/>
              </a:ext>
            </a:extLst>
          </p:cNvPr>
          <p:cNvSpPr>
            <a:spLocks noGrp="1"/>
          </p:cNvSpPr>
          <p:nvPr>
            <p:ph type="body" idx="1"/>
          </p:nvPr>
        </p:nvSpPr>
        <p:spPr>
          <a:xfrm>
            <a:off x="838200" y="1940875"/>
            <a:ext cx="10515600" cy="42360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942B88A-7A1D-4AA1-8536-28DC13DBA5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D2766A6-3C10-4AB8-86A1-BB1F0CDA7EFE}" type="datetimeFigureOut">
              <a:rPr lang="en-US" smtClean="0"/>
              <a:pPr/>
              <a:t>6/5/2023</a:t>
            </a:fld>
            <a:endParaRPr lang="en-US" dirty="0"/>
          </a:p>
        </p:txBody>
      </p:sp>
      <p:sp>
        <p:nvSpPr>
          <p:cNvPr id="5" name="Footer Placeholder 4">
            <a:extLst>
              <a:ext uri="{FF2B5EF4-FFF2-40B4-BE49-F238E27FC236}">
                <a16:creationId xmlns:a16="http://schemas.microsoft.com/office/drawing/2014/main" id="{B37FE925-0C4B-4BAE-9799-3A9D46D920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ADAD54-E5C5-4D48-8592-BB22F0A851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60201-1C40-4B39-813D-5CD9493BAEED}" type="slidenum">
              <a:rPr lang="en-US" smtClean="0"/>
              <a:pPr/>
              <a:t>‹#›</a:t>
            </a:fld>
            <a:endParaRPr lang="en-US"/>
          </a:p>
        </p:txBody>
      </p:sp>
    </p:spTree>
    <p:extLst>
      <p:ext uri="{BB962C8B-B14F-4D97-AF65-F5344CB8AC3E}">
        <p14:creationId xmlns:p14="http://schemas.microsoft.com/office/powerpoint/2010/main" val="626367014"/>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04" r:id="rId6"/>
    <p:sldLayoutId id="2147483700" r:id="rId7"/>
    <p:sldLayoutId id="2147483701" r:id="rId8"/>
    <p:sldLayoutId id="2147483702" r:id="rId9"/>
    <p:sldLayoutId id="2147483703" r:id="rId10"/>
    <p:sldLayoutId id="2147483705" r:id="rId11"/>
  </p:sldLayoutIdLst>
  <p:txStyles>
    <p:titleStyle>
      <a:lvl1pPr algn="l" defTabSz="914400" rtl="0" eaLnBrk="1" latinLnBrk="0" hangingPunct="1">
        <a:lnSpc>
          <a:spcPct val="100000"/>
        </a:lnSpc>
        <a:spcBef>
          <a:spcPct val="0"/>
        </a:spcBef>
        <a:buNone/>
        <a:defRPr lang="en-US" sz="5400" kern="1200" smtClean="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p:titleStyle>
    <p:bodyStyle>
      <a:lvl1pPr marL="228600" indent="-228600" algn="l" defTabSz="914400" rtl="0" eaLnBrk="1" latinLnBrk="0" hangingPunct="1">
        <a:lnSpc>
          <a:spcPct val="1100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sign&#10;&#10;Description automatically generated">
            <a:extLst>
              <a:ext uri="{FF2B5EF4-FFF2-40B4-BE49-F238E27FC236}">
                <a16:creationId xmlns:a16="http://schemas.microsoft.com/office/drawing/2014/main" id="{1499F2D0-F498-867D-7910-B1FAFAD44F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975" y="226822"/>
            <a:ext cx="1980784" cy="911327"/>
          </a:xfrm>
          <a:prstGeom prst="rect">
            <a:avLst/>
          </a:prstGeom>
        </p:spPr>
      </p:pic>
      <p:sp>
        <p:nvSpPr>
          <p:cNvPr id="9" name="Rectangle 8">
            <a:extLst>
              <a:ext uri="{FF2B5EF4-FFF2-40B4-BE49-F238E27FC236}">
                <a16:creationId xmlns:a16="http://schemas.microsoft.com/office/drawing/2014/main" id="{C165454A-C62F-4760-A415-5A1DCD641BF9}"/>
              </a:ext>
            </a:extLst>
          </p:cNvPr>
          <p:cNvSpPr/>
          <p:nvPr/>
        </p:nvSpPr>
        <p:spPr>
          <a:xfrm>
            <a:off x="0" y="1374200"/>
            <a:ext cx="9144000" cy="5477774"/>
          </a:xfrm>
          <a:prstGeom prst="rect">
            <a:avLst/>
          </a:prstGeom>
          <a:solidFill>
            <a:srgbClr val="792686"/>
          </a:solidFill>
          <a:ln>
            <a:solidFill>
              <a:srgbClr val="9D2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2580BF3-65EF-77FC-D3CD-1B696F1B59B9}"/>
              </a:ext>
            </a:extLst>
          </p:cNvPr>
          <p:cNvSpPr txBox="1"/>
          <p:nvPr/>
        </p:nvSpPr>
        <p:spPr>
          <a:xfrm>
            <a:off x="727910" y="1555354"/>
            <a:ext cx="7470476" cy="4801314"/>
          </a:xfrm>
          <a:prstGeom prst="rect">
            <a:avLst/>
          </a:prstGeom>
          <a:noFill/>
        </p:spPr>
        <p:txBody>
          <a:bodyPr wrap="square">
            <a:spAutoFit/>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600" b="1" dirty="0">
                <a:solidFill>
                  <a:schemeClr val="bg1"/>
                </a:solidFill>
                <a:effectLst/>
                <a:latin typeface="Arvo" panose="02000000000000000000" pitchFamily="2" charset="0"/>
                <a:ea typeface="Calibri" panose="020F0502020204030204" pitchFamily="34" charset="0"/>
              </a:rPr>
              <a:t>Shared Values:</a:t>
            </a:r>
          </a:p>
          <a:p>
            <a:pPr marL="285750" marR="0" lvl="0" indent="-285750">
              <a:spcBef>
                <a:spcPts val="0"/>
              </a:spcBef>
              <a:spcAft>
                <a:spcPts val="0"/>
              </a:spcAft>
              <a:buSzPts val="1000"/>
              <a:buFont typeface="Arial" panose="020B0604020202020204" pitchFamily="34" charset="0"/>
              <a:buChar char="•"/>
              <a:tabLst>
                <a:tab pos="457200" algn="l"/>
              </a:tabLst>
            </a:pPr>
            <a:r>
              <a:rPr lang="en-US" sz="1600" dirty="0">
                <a:solidFill>
                  <a:schemeClr val="bg1"/>
                </a:solidFill>
                <a:effectLst/>
                <a:latin typeface="Arvo" panose="02000000000000000000" pitchFamily="2" charset="0"/>
                <a:ea typeface="Calibri" panose="020F0502020204030204" pitchFamily="34" charset="0"/>
              </a:rPr>
              <a:t>Community First - responsive and accountable to changing community needs </a:t>
            </a:r>
          </a:p>
          <a:p>
            <a:pPr marL="285750" marR="0" lvl="0" indent="-285750">
              <a:spcBef>
                <a:spcPts val="0"/>
              </a:spcBef>
              <a:spcAft>
                <a:spcPts val="0"/>
              </a:spcAft>
              <a:buSzPts val="1000"/>
              <a:buFont typeface="Arial" panose="020B0604020202020204" pitchFamily="34" charset="0"/>
              <a:buChar char="•"/>
              <a:tabLst>
                <a:tab pos="457200" algn="l"/>
              </a:tabLst>
            </a:pPr>
            <a:r>
              <a:rPr lang="en-US" sz="1600" dirty="0">
                <a:solidFill>
                  <a:schemeClr val="bg1"/>
                </a:solidFill>
                <a:effectLst/>
                <a:latin typeface="Arvo" panose="02000000000000000000" pitchFamily="2" charset="0"/>
                <a:ea typeface="Calibri" panose="020F0502020204030204" pitchFamily="34" charset="0"/>
              </a:rPr>
              <a:t>Holistic Care for Clients - treating each client as a whole person and connecting them to wrap-around services</a:t>
            </a:r>
          </a:p>
          <a:p>
            <a:pPr marL="285750" marR="0" lvl="0" indent="-285750">
              <a:spcBef>
                <a:spcPts val="0"/>
              </a:spcBef>
              <a:spcAft>
                <a:spcPts val="0"/>
              </a:spcAft>
              <a:buSzPts val="1000"/>
              <a:buFont typeface="Arial" panose="020B0604020202020204" pitchFamily="34" charset="0"/>
              <a:buChar char="•"/>
              <a:tabLst>
                <a:tab pos="457200" algn="l"/>
              </a:tabLst>
            </a:pPr>
            <a:r>
              <a:rPr lang="en-US" sz="1600" dirty="0">
                <a:solidFill>
                  <a:schemeClr val="bg1"/>
                </a:solidFill>
                <a:effectLst/>
                <a:latin typeface="Arvo" panose="02000000000000000000" pitchFamily="2" charset="0"/>
                <a:ea typeface="Calibri" panose="020F0502020204030204" pitchFamily="34" charset="0"/>
              </a:rPr>
              <a:t>Creative Collaboration - finding ways to share resources and program responsibilities to better care for clients</a:t>
            </a:r>
          </a:p>
          <a:p>
            <a:pPr marL="285750" marR="0" lvl="0" indent="-285750">
              <a:spcBef>
                <a:spcPts val="0"/>
              </a:spcBef>
              <a:spcAft>
                <a:spcPts val="0"/>
              </a:spcAft>
              <a:buSzPts val="1000"/>
              <a:buFont typeface="Arial" panose="020B0604020202020204" pitchFamily="34" charset="0"/>
              <a:buChar char="•"/>
              <a:tabLst>
                <a:tab pos="457200" algn="l"/>
              </a:tabLst>
            </a:pPr>
            <a:r>
              <a:rPr lang="en-US" sz="1600" dirty="0">
                <a:solidFill>
                  <a:schemeClr val="bg1"/>
                </a:solidFill>
                <a:effectLst/>
                <a:latin typeface="Arvo" panose="02000000000000000000" pitchFamily="2" charset="0"/>
                <a:ea typeface="Calibri" panose="020F0502020204030204" pitchFamily="34" charset="0"/>
              </a:rPr>
              <a:t>Integrity - working together with good intentions and believing the best about our partners' intentions - communication and grace</a:t>
            </a:r>
          </a:p>
          <a:p>
            <a:pPr marR="0" lvl="0">
              <a:spcBef>
                <a:spcPts val="0"/>
              </a:spcBef>
              <a:spcAft>
                <a:spcPts val="0"/>
              </a:spcAft>
              <a:buSzPts val="1000"/>
              <a:tabLst>
                <a:tab pos="457200" algn="l"/>
              </a:tabLst>
            </a:pPr>
            <a:endParaRPr lang="en-US" sz="1600" dirty="0">
              <a:solidFill>
                <a:schemeClr val="bg1"/>
              </a:solidFill>
              <a:effectLst/>
              <a:latin typeface="Arvo" panose="02000000000000000000" pitchFamily="2" charset="0"/>
              <a:ea typeface="Calibri" panose="020F0502020204030204" pitchFamily="34" charset="0"/>
            </a:endParaRPr>
          </a:p>
          <a:p>
            <a:pPr marL="0" marR="0">
              <a:spcBef>
                <a:spcPts val="0"/>
              </a:spcBef>
              <a:spcAft>
                <a:spcPts val="0"/>
              </a:spcAft>
            </a:pPr>
            <a:r>
              <a:rPr lang="en-US" sz="1600" b="1" dirty="0">
                <a:solidFill>
                  <a:schemeClr val="bg1"/>
                </a:solidFill>
                <a:effectLst/>
                <a:latin typeface="Arvo" panose="02000000000000000000" pitchFamily="2" charset="0"/>
                <a:ea typeface="Calibri" panose="020F0502020204030204" pitchFamily="34" charset="0"/>
              </a:rPr>
              <a:t>Shared Impact:</a:t>
            </a: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solidFill>
                  <a:schemeClr val="bg1"/>
                </a:solidFill>
                <a:effectLst/>
                <a:latin typeface="Arvo" panose="02000000000000000000" pitchFamily="2" charset="0"/>
                <a:ea typeface="Calibri" panose="020F0502020204030204" pitchFamily="34" charset="0"/>
              </a:rPr>
              <a:t>TGNC Clients served: 500 currently in care, 1,500 served historically</a:t>
            </a: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solidFill>
                  <a:schemeClr val="bg1"/>
                </a:solidFill>
                <a:effectLst/>
                <a:latin typeface="Arvo" panose="02000000000000000000" pitchFamily="2" charset="0"/>
                <a:ea typeface="Calibri" panose="020F0502020204030204" pitchFamily="34" charset="0"/>
              </a:rPr>
              <a:t>Streamlined client intake process and enrollment in wrap-around services like transportation assistance, mental health services, and HRT copay program</a:t>
            </a: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solidFill>
                  <a:schemeClr val="bg1"/>
                </a:solidFill>
                <a:effectLst/>
                <a:latin typeface="Arvo" panose="02000000000000000000" pitchFamily="2" charset="0"/>
                <a:ea typeface="Calibri" panose="020F0502020204030204" pitchFamily="34" charset="0"/>
              </a:rPr>
              <a:t>Commitment to continued learning and capacity building between organizations</a:t>
            </a: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a:solidFill>
                  <a:schemeClr val="bg1"/>
                </a:solidFill>
                <a:effectLst/>
                <a:latin typeface="Arvo" panose="02000000000000000000" pitchFamily="2" charset="0"/>
                <a:ea typeface="Calibri" panose="020F0502020204030204" pitchFamily="34" charset="0"/>
              </a:rPr>
              <a:t>Leaders in the field of Trans care and HIV prevention &amp; treatment</a:t>
            </a:r>
          </a:p>
        </p:txBody>
      </p:sp>
    </p:spTree>
    <p:extLst>
      <p:ext uri="{BB962C8B-B14F-4D97-AF65-F5344CB8AC3E}">
        <p14:creationId xmlns:p14="http://schemas.microsoft.com/office/powerpoint/2010/main" val="1196076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F38DDB-9EA8-8551-ACDE-568AF04E7CC2}"/>
              </a:ext>
            </a:extLst>
          </p:cNvPr>
          <p:cNvSpPr txBox="1"/>
          <p:nvPr/>
        </p:nvSpPr>
        <p:spPr>
          <a:xfrm>
            <a:off x="1413811" y="2170199"/>
            <a:ext cx="4573844" cy="1628779"/>
          </a:xfrm>
          <a:prstGeom prst="rect">
            <a:avLst/>
          </a:prstGeom>
          <a:noFill/>
        </p:spPr>
        <p:txBody>
          <a:bodyPr wrap="square">
            <a:spAutoFit/>
          </a:bodyPr>
          <a:lstStyle/>
          <a:p>
            <a:pPr marL="285750" indent="-285750">
              <a:lnSpc>
                <a:spcPct val="107000"/>
              </a:lnSpc>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All Voting is Local – Leadership Conference Education Fund</a:t>
            </a:r>
          </a:p>
          <a:p>
            <a:pPr marL="285750" indent="-285750">
              <a:lnSpc>
                <a:spcPct val="107000"/>
              </a:lnSpc>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Redlands Christian Migrant Association</a:t>
            </a:r>
          </a:p>
          <a:p>
            <a:pPr marL="285750" indent="-285750">
              <a:lnSpc>
                <a:spcPct val="107000"/>
              </a:lnSpc>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Floridians for Alternatives to the Death Penalty</a:t>
            </a:r>
          </a:p>
          <a:p>
            <a:pPr marL="285750" indent="-285750">
              <a:lnSpc>
                <a:spcPct val="107000"/>
              </a:lnSpc>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(to name  most)</a:t>
            </a:r>
          </a:p>
        </p:txBody>
      </p:sp>
      <p:sp>
        <p:nvSpPr>
          <p:cNvPr id="2" name="Title 1">
            <a:extLst>
              <a:ext uri="{FF2B5EF4-FFF2-40B4-BE49-F238E27FC236}">
                <a16:creationId xmlns:a16="http://schemas.microsoft.com/office/drawing/2014/main" id="{2FC2366C-1698-3119-3841-60FEF1349430}"/>
              </a:ext>
            </a:extLst>
          </p:cNvPr>
          <p:cNvSpPr txBox="1">
            <a:spLocks/>
          </p:cNvSpPr>
          <p:nvPr/>
        </p:nvSpPr>
        <p:spPr>
          <a:xfrm>
            <a:off x="907212" y="1484602"/>
            <a:ext cx="7503543" cy="971969"/>
          </a:xfrm>
          <a:prstGeom prst="rect">
            <a:avLst/>
          </a:prstGeom>
        </p:spPr>
        <p:txBody>
          <a:bodyPr>
            <a:noAutofit/>
          </a:bodyPr>
          <a:lstStyle>
            <a:lvl1pPr algn="l" defTabSz="914400" rtl="0" eaLnBrk="1" latinLnBrk="0" hangingPunct="1">
              <a:lnSpc>
                <a:spcPct val="100000"/>
              </a:lnSpc>
              <a:spcBef>
                <a:spcPct val="0"/>
              </a:spcBef>
              <a:buNone/>
              <a:defRPr lang="en-US" sz="5400" kern="1200" smtClean="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sz="2400" dirty="0"/>
              <a:t>Organizations that meet and/or stay at Center</a:t>
            </a:r>
          </a:p>
        </p:txBody>
      </p:sp>
      <p:pic>
        <p:nvPicPr>
          <p:cNvPr id="4" name="Picture 3" descr="A yellow and green logo&#10;&#10;Description automatically generated with low confidence">
            <a:extLst>
              <a:ext uri="{FF2B5EF4-FFF2-40B4-BE49-F238E27FC236}">
                <a16:creationId xmlns:a16="http://schemas.microsoft.com/office/drawing/2014/main" id="{4881B740-E32D-C22E-33B2-7975AFA5EA74}"/>
              </a:ext>
            </a:extLst>
          </p:cNvPr>
          <p:cNvPicPr>
            <a:picLocks noChangeAspect="1"/>
          </p:cNvPicPr>
          <p:nvPr/>
        </p:nvPicPr>
        <p:blipFill rotWithShape="1">
          <a:blip r:embed="rId2">
            <a:extLst>
              <a:ext uri="{28A0092B-C50C-407E-A947-70E740481C1C}">
                <a14:useLocalDpi xmlns:a14="http://schemas.microsoft.com/office/drawing/2010/main" val="0"/>
              </a:ext>
            </a:extLst>
          </a:blip>
          <a:srcRect t="6239" b="12"/>
          <a:stretch/>
        </p:blipFill>
        <p:spPr>
          <a:xfrm>
            <a:off x="907212" y="416537"/>
            <a:ext cx="1320353" cy="742698"/>
          </a:xfrm>
          <a:prstGeom prst="rect">
            <a:avLst/>
          </a:prstGeom>
        </p:spPr>
      </p:pic>
    </p:spTree>
    <p:extLst>
      <p:ext uri="{BB962C8B-B14F-4D97-AF65-F5344CB8AC3E}">
        <p14:creationId xmlns:p14="http://schemas.microsoft.com/office/powerpoint/2010/main" val="3395443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10D2C9-BFB8-1AE3-6438-B09A02FFDDC4}"/>
              </a:ext>
            </a:extLst>
          </p:cNvPr>
          <p:cNvSpPr txBox="1"/>
          <p:nvPr/>
        </p:nvSpPr>
        <p:spPr>
          <a:xfrm>
            <a:off x="2285078" y="899525"/>
            <a:ext cx="4573844" cy="5058949"/>
          </a:xfrm>
          <a:prstGeom prst="rect">
            <a:avLst/>
          </a:prstGeom>
          <a:noFill/>
        </p:spPr>
        <p:txBody>
          <a:bodyPr wrap="square">
            <a:spAutoFit/>
          </a:bodyPr>
          <a:lstStyle/>
          <a:p>
            <a:pPr>
              <a:lnSpc>
                <a:spcPct val="107000"/>
              </a:lnSpc>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2018</a:t>
            </a:r>
          </a:p>
          <a:p>
            <a:pPr>
              <a:lnSpc>
                <a:spcPct val="107000"/>
              </a:lnSpc>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Hurricane Michael – donation and distribution Center to marginalized communities in panhandle.  Partnered with Florida AFL-CIO and the national Teamsters Union who delivered semi-truck loads of bread, water, new clothing, cleaning supplies, toiletries, food</a:t>
            </a:r>
          </a:p>
          <a:p>
            <a:pPr>
              <a:lnSpc>
                <a:spcPct val="107000"/>
              </a:lnSpc>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Others – DSA in Tallahassee and Atlanta</a:t>
            </a:r>
          </a:p>
          <a:p>
            <a:pPr>
              <a:lnSpc>
                <a:spcPct val="107000"/>
              </a:lnSpc>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Moved in to building in February of 2017 – renting from Disc Village Foundation.  In August of 2018 we closed on the building.</a:t>
            </a:r>
          </a:p>
          <a:p>
            <a:pPr>
              <a:lnSpc>
                <a:spcPct val="107000"/>
              </a:lnSpc>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Disc Village Foundation holds the mortgage – 10 year balloon.  1 million dollars.</a:t>
            </a:r>
          </a:p>
          <a:p>
            <a:pPr>
              <a:lnSpc>
                <a:spcPct val="107000"/>
              </a:lnSpc>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Takes a minimum of  $8,500/$9,000 a month to operate.  $5,500 in mortgage.</a:t>
            </a:r>
          </a:p>
          <a:p>
            <a:pPr>
              <a:lnSpc>
                <a:spcPct val="107000"/>
              </a:lnSpc>
              <a:spcAft>
                <a:spcPts val="600"/>
              </a:spcAft>
            </a:pPr>
            <a:r>
              <a:rPr lang="en-US" sz="135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015570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45389-5AD8-8F1B-7CB1-CDEEA6465A10}"/>
              </a:ext>
            </a:extLst>
          </p:cNvPr>
          <p:cNvSpPr>
            <a:spLocks noGrp="1"/>
          </p:cNvSpPr>
          <p:nvPr>
            <p:ph type="title"/>
          </p:nvPr>
        </p:nvSpPr>
        <p:spPr>
          <a:xfrm>
            <a:off x="-188343" y="1555569"/>
            <a:ext cx="8892396" cy="1325563"/>
          </a:xfrm>
        </p:spPr>
        <p:txBody>
          <a:bodyPr>
            <a:normAutofit/>
          </a:bodyPr>
          <a:lstStyle/>
          <a:p>
            <a:r>
              <a:rPr lang="en-US" sz="4050" dirty="0"/>
              <a:t>               www.floridapac.org</a:t>
            </a:r>
          </a:p>
        </p:txBody>
      </p:sp>
      <p:sp>
        <p:nvSpPr>
          <p:cNvPr id="3" name="Content Placeholder 2">
            <a:extLst>
              <a:ext uri="{FF2B5EF4-FFF2-40B4-BE49-F238E27FC236}">
                <a16:creationId xmlns:a16="http://schemas.microsoft.com/office/drawing/2014/main" id="{A1898132-D2BE-EF73-8F81-E6A9A7E5AD9C}"/>
              </a:ext>
            </a:extLst>
          </p:cNvPr>
          <p:cNvSpPr>
            <a:spLocks noGrp="1"/>
          </p:cNvSpPr>
          <p:nvPr>
            <p:ph idx="1"/>
          </p:nvPr>
        </p:nvSpPr>
        <p:spPr>
          <a:xfrm>
            <a:off x="884926" y="1572731"/>
            <a:ext cx="7374147" cy="2665911"/>
          </a:xfrm>
        </p:spPr>
        <p:txBody>
          <a:bodyPr/>
          <a:lstStyle/>
          <a:p>
            <a:endParaRPr lang="en-US" dirty="0"/>
          </a:p>
          <a:p>
            <a:endParaRPr lang="en-US" dirty="0"/>
          </a:p>
          <a:p>
            <a:pPr marL="0" indent="0">
              <a:buNone/>
            </a:pPr>
            <a:r>
              <a:rPr lang="en-US" dirty="0"/>
              <a:t>  </a:t>
            </a:r>
          </a:p>
          <a:p>
            <a:endParaRPr lang="en-US" dirty="0"/>
          </a:p>
          <a:p>
            <a:pPr marL="0" indent="0" algn="ctr">
              <a:buNone/>
            </a:pPr>
            <a:r>
              <a:rPr lang="en-US" sz="1800" dirty="0"/>
              <a:t>For more information, photos and testimonials go to our website</a:t>
            </a:r>
          </a:p>
        </p:txBody>
      </p:sp>
    </p:spTree>
    <p:extLst>
      <p:ext uri="{BB962C8B-B14F-4D97-AF65-F5344CB8AC3E}">
        <p14:creationId xmlns:p14="http://schemas.microsoft.com/office/powerpoint/2010/main" val="2867859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yellow and green logo&#10;&#10;Description automatically generated with low confidence">
            <a:extLst>
              <a:ext uri="{FF2B5EF4-FFF2-40B4-BE49-F238E27FC236}">
                <a16:creationId xmlns:a16="http://schemas.microsoft.com/office/drawing/2014/main" id="{EFFB1BED-7536-8FE7-D4AA-23342A9A62E3}"/>
              </a:ext>
            </a:extLst>
          </p:cNvPr>
          <p:cNvPicPr>
            <a:picLocks noChangeAspect="1"/>
          </p:cNvPicPr>
          <p:nvPr/>
        </p:nvPicPr>
        <p:blipFill rotWithShape="1">
          <a:blip r:embed="rId2">
            <a:extLst>
              <a:ext uri="{28A0092B-C50C-407E-A947-70E740481C1C}">
                <a14:useLocalDpi xmlns:a14="http://schemas.microsoft.com/office/drawing/2010/main" val="0"/>
              </a:ext>
            </a:extLst>
          </a:blip>
          <a:srcRect t="6239" b="12"/>
          <a:stretch/>
        </p:blipFill>
        <p:spPr>
          <a:xfrm>
            <a:off x="1570724" y="1377243"/>
            <a:ext cx="6002552" cy="3376432"/>
          </a:xfrm>
          <a:prstGeom prst="rect">
            <a:avLst/>
          </a:prstGeom>
        </p:spPr>
      </p:pic>
      <p:sp>
        <p:nvSpPr>
          <p:cNvPr id="5" name="Subtitle 2">
            <a:extLst>
              <a:ext uri="{FF2B5EF4-FFF2-40B4-BE49-F238E27FC236}">
                <a16:creationId xmlns:a16="http://schemas.microsoft.com/office/drawing/2014/main" id="{2927B2E7-5336-F079-DE00-A960686B2E1D}"/>
              </a:ext>
            </a:extLst>
          </p:cNvPr>
          <p:cNvSpPr txBox="1">
            <a:spLocks/>
          </p:cNvSpPr>
          <p:nvPr/>
        </p:nvSpPr>
        <p:spPr>
          <a:xfrm>
            <a:off x="0" y="5003539"/>
            <a:ext cx="9144000" cy="700253"/>
          </a:xfrm>
          <a:prstGeom prst="rect">
            <a:avLst/>
          </a:prstGeom>
          <a:effectLst>
            <a:outerShdw blurRad="50800" dist="38100" dir="2700000" algn="tl" rotWithShape="0">
              <a:prstClr val="black">
                <a:alpha val="40000"/>
              </a:prstClr>
            </a:outerShdw>
          </a:effectLst>
        </p:spPr>
        <p:txBody>
          <a:bodyPr vert="horz" lIns="68580" tIns="34290" rIns="68580" bIns="3429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100" dirty="0"/>
              <a:t>Florida Center for Fiscal &amp; Economic Policy</a:t>
            </a:r>
          </a:p>
          <a:p>
            <a:pPr marL="0" indent="0" algn="ctr">
              <a:buNone/>
            </a:pPr>
            <a:r>
              <a:rPr lang="en-US" sz="2100" dirty="0"/>
              <a:t>dba Florida People’s Advocacy Center</a:t>
            </a:r>
          </a:p>
        </p:txBody>
      </p:sp>
    </p:spTree>
    <p:extLst>
      <p:ext uri="{BB962C8B-B14F-4D97-AF65-F5344CB8AC3E}">
        <p14:creationId xmlns:p14="http://schemas.microsoft.com/office/powerpoint/2010/main" val="180409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400"/>
                                        <p:tgtEl>
                                          <p:spTgt spid="5">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4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B31DE-48E9-1BA2-5036-0118B9189740}"/>
              </a:ext>
            </a:extLst>
          </p:cNvPr>
          <p:cNvSpPr>
            <a:spLocks noGrp="1"/>
          </p:cNvSpPr>
          <p:nvPr>
            <p:ph type="title"/>
          </p:nvPr>
        </p:nvSpPr>
        <p:spPr/>
        <p:txBody>
          <a:bodyPr>
            <a:normAutofit fontScale="90000"/>
          </a:bodyPr>
          <a:lstStyle/>
          <a:p>
            <a:pPr>
              <a:lnSpc>
                <a:spcPct val="107000"/>
              </a:lnSpc>
              <a:spcBef>
                <a:spcPts val="0"/>
              </a:spcBef>
              <a:spcAft>
                <a:spcPts val="600"/>
              </a:spcAft>
            </a:pPr>
            <a:r>
              <a:rPr lang="en-US" sz="1350" dirty="0">
                <a:latin typeface="Calibri" panose="020F0502020204030204" pitchFamily="34" charset="0"/>
                <a:ea typeface="Calibri" panose="020F0502020204030204" pitchFamily="34" charset="0"/>
                <a:cs typeface="Times New Roman" panose="02020603050405020304" pitchFamily="18" charset="0"/>
              </a:rPr>
              <a:t>.</a:t>
            </a:r>
            <a:br>
              <a:rPr lang="en-US" sz="1350" dirty="0">
                <a:latin typeface="Calibri" panose="020F0502020204030204" pitchFamily="34" charset="0"/>
                <a:ea typeface="Calibri" panose="020F0502020204030204" pitchFamily="34" charset="0"/>
                <a:cs typeface="Times New Roman" panose="02020603050405020304" pitchFamily="18" charset="0"/>
              </a:rPr>
            </a:br>
            <a:r>
              <a:rPr lang="en-US" sz="1350" dirty="0">
                <a:latin typeface="Calibri" panose="020F0502020204030204" pitchFamily="34" charset="0"/>
                <a:ea typeface="Calibri" panose="020F0502020204030204" pitchFamily="34" charset="0"/>
                <a:cs typeface="Times New Roman" panose="02020603050405020304" pitchFamily="18" charset="0"/>
              </a:rPr>
              <a:t> </a:t>
            </a:r>
            <a:br>
              <a:rPr lang="en-US" sz="135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pic>
        <p:nvPicPr>
          <p:cNvPr id="5" name="Content Placeholder 4" descr="A picture containing sky, building, outdoor, property&#10;&#10;Description automatically generated">
            <a:extLst>
              <a:ext uri="{FF2B5EF4-FFF2-40B4-BE49-F238E27FC236}">
                <a16:creationId xmlns:a16="http://schemas.microsoft.com/office/drawing/2014/main" id="{43FBA168-A57D-90D5-DD85-8DE2B7A60D6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6692" y="1249547"/>
            <a:ext cx="7510616" cy="4217040"/>
          </a:xfrm>
        </p:spPr>
      </p:pic>
    </p:spTree>
    <p:extLst>
      <p:ext uri="{BB962C8B-B14F-4D97-AF65-F5344CB8AC3E}">
        <p14:creationId xmlns:p14="http://schemas.microsoft.com/office/powerpoint/2010/main" val="2870104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F1D9F-8785-614A-32A0-CE396C0E70B3}"/>
              </a:ext>
            </a:extLst>
          </p:cNvPr>
          <p:cNvSpPr>
            <a:spLocks noGrp="1"/>
          </p:cNvSpPr>
          <p:nvPr>
            <p:ph type="title"/>
          </p:nvPr>
        </p:nvSpPr>
        <p:spPr>
          <a:xfrm>
            <a:off x="838200" y="365125"/>
            <a:ext cx="7054970" cy="1325563"/>
          </a:xfrm>
        </p:spPr>
        <p:txBody>
          <a:bodyPr/>
          <a:lstStyle/>
          <a:p>
            <a:pPr algn="ctr"/>
            <a:r>
              <a:rPr lang="en-US" b="1" dirty="0"/>
              <a:t>Mission</a:t>
            </a:r>
          </a:p>
        </p:txBody>
      </p:sp>
      <p:sp>
        <p:nvSpPr>
          <p:cNvPr id="3" name="Content Placeholder 2">
            <a:extLst>
              <a:ext uri="{FF2B5EF4-FFF2-40B4-BE49-F238E27FC236}">
                <a16:creationId xmlns:a16="http://schemas.microsoft.com/office/drawing/2014/main" id="{E6212B32-7C58-D83A-E90C-4A5C4B92128F}"/>
              </a:ext>
            </a:extLst>
          </p:cNvPr>
          <p:cNvSpPr>
            <a:spLocks noGrp="1"/>
          </p:cNvSpPr>
          <p:nvPr>
            <p:ph idx="1"/>
          </p:nvPr>
        </p:nvSpPr>
        <p:spPr>
          <a:xfrm>
            <a:off x="838200" y="1940875"/>
            <a:ext cx="7719204" cy="4236087"/>
          </a:xfrm>
        </p:spPr>
        <p:txBody>
          <a:bodyPr>
            <a:normAutofit/>
          </a:bodyPr>
          <a:lstStyle/>
          <a:p>
            <a:pPr marL="0" indent="0" algn="just" fontAlgn="base">
              <a:spcBef>
                <a:spcPts val="0"/>
              </a:spcBef>
              <a:buNone/>
            </a:pPr>
            <a:r>
              <a:rPr lang="en-US" sz="1800" dirty="0">
                <a:solidFill>
                  <a:srgbClr val="000000"/>
                </a:solidFill>
                <a:latin typeface="Arial" panose="020B0604020202020204" pitchFamily="34" charset="0"/>
                <a:ea typeface="Times New Roman" panose="02020603050405020304" pitchFamily="18" charset="0"/>
              </a:rPr>
              <a:t>We understand that legislative processes at the local, state, and federal levels keep most people out by design, allowing those who control big money to dictate priorities and dominate the conversation. However, nothing is more powerful than filling a committee room with well-informed constituents with first-hand knowledge of the issues being discussed from their life experience. The conversation and the power visibly shift. We call that "Rhetoric vs. Reality."</a:t>
            </a:r>
            <a:endParaRPr lang="en-US" sz="1800" dirty="0">
              <a:latin typeface="Times New Roman" panose="02020603050405020304" pitchFamily="18" charset="0"/>
              <a:ea typeface="Times New Roman" panose="02020603050405020304" pitchFamily="18" charset="0"/>
            </a:endParaRPr>
          </a:p>
          <a:p>
            <a:pPr marL="0" indent="0" algn="just" fontAlgn="base">
              <a:spcBef>
                <a:spcPts val="0"/>
              </a:spcBef>
              <a:buNone/>
            </a:pPr>
            <a:endParaRPr lang="en-US" sz="1800" dirty="0">
              <a:latin typeface="Times New Roman" panose="02020603050405020304" pitchFamily="18" charset="0"/>
              <a:ea typeface="Times New Roman" panose="02020603050405020304" pitchFamily="18" charset="0"/>
            </a:endParaRPr>
          </a:p>
          <a:p>
            <a:pPr marL="0" indent="0" algn="just" fontAlgn="base">
              <a:spcBef>
                <a:spcPts val="0"/>
              </a:spcBef>
              <a:buNone/>
            </a:pPr>
            <a:r>
              <a:rPr lang="en-US" sz="1800" dirty="0">
                <a:solidFill>
                  <a:srgbClr val="000000"/>
                </a:solidFill>
                <a:latin typeface="Arial" panose="020B0604020202020204" pitchFamily="34" charset="0"/>
                <a:ea typeface="Times New Roman" panose="02020603050405020304" pitchFamily="18" charset="0"/>
              </a:rPr>
              <a:t>​</a:t>
            </a:r>
            <a:endParaRPr lang="en-US" sz="1800" dirty="0">
              <a:latin typeface="Times New Roman" panose="02020603050405020304" pitchFamily="18" charset="0"/>
              <a:ea typeface="Times New Roman" panose="02020603050405020304" pitchFamily="18" charset="0"/>
            </a:endParaRPr>
          </a:p>
          <a:p>
            <a:pPr marL="0" indent="0" algn="just" fontAlgn="base">
              <a:spcBef>
                <a:spcPts val="0"/>
              </a:spcBef>
              <a:buNone/>
            </a:pPr>
            <a:r>
              <a:rPr lang="en-US" sz="1800" dirty="0">
                <a:solidFill>
                  <a:srgbClr val="000000"/>
                </a:solidFill>
                <a:latin typeface="Arial" panose="020B0604020202020204" pitchFamily="34" charset="0"/>
                <a:ea typeface="Times New Roman" panose="02020603050405020304" pitchFamily="18" charset="0"/>
              </a:rPr>
              <a:t>The Florida People’s Advocacy Center (Florida PAC) increases social and economic justice throughout Florida by facilitating and providing training in civic engagement at the state capitol. Our motto is “Get involved. The world is run by those who show up!”</a:t>
            </a:r>
            <a:endParaRPr lang="en-US" sz="18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19053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F07DC1-F48D-1091-91E5-C2CBC396E9ED}"/>
              </a:ext>
            </a:extLst>
          </p:cNvPr>
          <p:cNvSpPr txBox="1"/>
          <p:nvPr/>
        </p:nvSpPr>
        <p:spPr>
          <a:xfrm>
            <a:off x="748613" y="2282770"/>
            <a:ext cx="7646774" cy="3145541"/>
          </a:xfrm>
          <a:prstGeom prst="rect">
            <a:avLst/>
          </a:prstGeom>
          <a:noFill/>
        </p:spPr>
        <p:txBody>
          <a:bodyPr wrap="square">
            <a:spAutoFit/>
          </a:bodyPr>
          <a:lstStyle/>
          <a:p>
            <a:pPr algn="just" fontAlgn="base"/>
            <a:r>
              <a:rPr lang="en-US" dirty="0">
                <a:solidFill>
                  <a:srgbClr val="000000"/>
                </a:solidFill>
                <a:latin typeface="Arial" panose="020B0604020202020204" pitchFamily="34" charset="0"/>
                <a:ea typeface="Times New Roman" panose="02020603050405020304" pitchFamily="18" charset="0"/>
              </a:rPr>
              <a:t>That's why Florida PAC was established by the Florida Center for Fiscal and Economic Policy, now our research arm, to complete the mission of connecting the dots between research/analysis and training/education. The name "Florida PAC" is an intentional play on the more common term: PAC (Political Action Committee). The goal of a PAC is to raise political campaign contributions, thereby relying on big money to influence politicians, the process, and the policy decisions. The goal of Florida PAC is to raise voices in the political process, thereby organizing the power of people to shift the conversation by putting faces on the impact of policy decisions.</a:t>
            </a:r>
            <a:endParaRPr lang="en-US" dirty="0">
              <a:latin typeface="Times New Roman" panose="02020603050405020304" pitchFamily="18" charset="0"/>
              <a:ea typeface="Times New Roman" panose="02020603050405020304" pitchFamily="18" charset="0"/>
            </a:endParaRPr>
          </a:p>
          <a:p>
            <a:pPr>
              <a:lnSpc>
                <a:spcPct val="107000"/>
              </a:lnSpc>
              <a:spcAft>
                <a:spcPts val="600"/>
              </a:spcAft>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descr="A yellow and green logo&#10;&#10;Description automatically generated with low confidence">
            <a:extLst>
              <a:ext uri="{FF2B5EF4-FFF2-40B4-BE49-F238E27FC236}">
                <a16:creationId xmlns:a16="http://schemas.microsoft.com/office/drawing/2014/main" id="{137B8B27-ABB1-E0F8-C855-FFDA1C741B27}"/>
              </a:ext>
            </a:extLst>
          </p:cNvPr>
          <p:cNvPicPr>
            <a:picLocks noChangeAspect="1"/>
          </p:cNvPicPr>
          <p:nvPr/>
        </p:nvPicPr>
        <p:blipFill rotWithShape="1">
          <a:blip r:embed="rId2">
            <a:extLst>
              <a:ext uri="{28A0092B-C50C-407E-A947-70E740481C1C}">
                <a14:useLocalDpi xmlns:a14="http://schemas.microsoft.com/office/drawing/2010/main" val="0"/>
              </a:ext>
            </a:extLst>
          </a:blip>
          <a:srcRect t="6239" b="12"/>
          <a:stretch/>
        </p:blipFill>
        <p:spPr>
          <a:xfrm>
            <a:off x="832993" y="932178"/>
            <a:ext cx="1768928" cy="995021"/>
          </a:xfrm>
          <a:prstGeom prst="rect">
            <a:avLst/>
          </a:prstGeom>
        </p:spPr>
      </p:pic>
    </p:spTree>
    <p:extLst>
      <p:ext uri="{BB962C8B-B14F-4D97-AF65-F5344CB8AC3E}">
        <p14:creationId xmlns:p14="http://schemas.microsoft.com/office/powerpoint/2010/main" val="2873451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11AA61-3516-55B4-F4BC-BF2090DB03F0}"/>
              </a:ext>
            </a:extLst>
          </p:cNvPr>
          <p:cNvSpPr txBox="1"/>
          <p:nvPr/>
        </p:nvSpPr>
        <p:spPr>
          <a:xfrm>
            <a:off x="1570007" y="2104311"/>
            <a:ext cx="5557551" cy="3133230"/>
          </a:xfrm>
          <a:prstGeom prst="rect">
            <a:avLst/>
          </a:prstGeom>
          <a:noFill/>
        </p:spPr>
        <p:txBody>
          <a:bodyPr wrap="square">
            <a:spAutoFit/>
          </a:bodyPr>
          <a:lstStyle/>
          <a:p>
            <a:pPr>
              <a:lnSpc>
                <a:spcPct val="107000"/>
              </a:lnSpc>
              <a:spcAft>
                <a:spcPts val="600"/>
              </a:spcAft>
            </a:pPr>
            <a:r>
              <a:rPr lang="en-US" sz="2000" b="1" u="sng" dirty="0">
                <a:latin typeface="Calibri" panose="020F0502020204030204" pitchFamily="34" charset="0"/>
                <a:ea typeface="Calibri" panose="020F0502020204030204" pitchFamily="34" charset="0"/>
                <a:cs typeface="Times New Roman" panose="02020603050405020304" pitchFamily="18" charset="0"/>
              </a:rPr>
              <a:t>Founding &amp; Sustaining Members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Florida Immigrant Coalition</a:t>
            </a:r>
          </a:p>
          <a:p>
            <a:pPr>
              <a:lnSpc>
                <a:spcPct val="107000"/>
              </a:lnSpc>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Latina Institute for Reproductive Justice - Florida</a:t>
            </a:r>
          </a:p>
          <a:p>
            <a:pPr>
              <a:lnSpc>
                <a:spcPct val="107000"/>
              </a:lnSpc>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Florida AFL-CIO</a:t>
            </a:r>
          </a:p>
          <a:p>
            <a:pPr>
              <a:lnSpc>
                <a:spcPct val="107000"/>
              </a:lnSpc>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Farmworkers’ Self-Help</a:t>
            </a:r>
          </a:p>
          <a:p>
            <a:pPr>
              <a:lnSpc>
                <a:spcPct val="107000"/>
              </a:lnSpc>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North Florida Educational Development Corporation</a:t>
            </a:r>
          </a:p>
          <a:p>
            <a:pPr>
              <a:lnSpc>
                <a:spcPct val="107000"/>
              </a:lnSpc>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Southern Poverty Law Center Action Fund</a:t>
            </a:r>
          </a:p>
          <a:p>
            <a:pPr>
              <a:lnSpc>
                <a:spcPct val="107000"/>
              </a:lnSpc>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Earth Justice</a:t>
            </a:r>
          </a:p>
          <a:p>
            <a:pPr>
              <a:lnSpc>
                <a:spcPct val="107000"/>
              </a:lnSpc>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Florida Voices for Health</a:t>
            </a:r>
          </a:p>
        </p:txBody>
      </p:sp>
      <p:pic>
        <p:nvPicPr>
          <p:cNvPr id="2" name="Picture 1" descr="A yellow and green logo&#10;&#10;Description automatically generated with low confidence">
            <a:extLst>
              <a:ext uri="{FF2B5EF4-FFF2-40B4-BE49-F238E27FC236}">
                <a16:creationId xmlns:a16="http://schemas.microsoft.com/office/drawing/2014/main" id="{6F0473F8-10E8-F4EE-6F70-AD1AF1FCAF09}"/>
              </a:ext>
            </a:extLst>
          </p:cNvPr>
          <p:cNvPicPr>
            <a:picLocks noChangeAspect="1"/>
          </p:cNvPicPr>
          <p:nvPr/>
        </p:nvPicPr>
        <p:blipFill rotWithShape="1">
          <a:blip r:embed="rId2">
            <a:extLst>
              <a:ext uri="{28A0092B-C50C-407E-A947-70E740481C1C}">
                <a14:useLocalDpi xmlns:a14="http://schemas.microsoft.com/office/drawing/2010/main" val="0"/>
              </a:ext>
            </a:extLst>
          </a:blip>
          <a:srcRect t="6239" b="12"/>
          <a:stretch/>
        </p:blipFill>
        <p:spPr>
          <a:xfrm>
            <a:off x="685543" y="523228"/>
            <a:ext cx="1768928" cy="995021"/>
          </a:xfrm>
          <a:prstGeom prst="rect">
            <a:avLst/>
          </a:prstGeom>
        </p:spPr>
      </p:pic>
    </p:spTree>
    <p:extLst>
      <p:ext uri="{BB962C8B-B14F-4D97-AF65-F5344CB8AC3E}">
        <p14:creationId xmlns:p14="http://schemas.microsoft.com/office/powerpoint/2010/main" val="116586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A0F7E-2E67-7230-BA6A-292B9E2BE167}"/>
              </a:ext>
            </a:extLst>
          </p:cNvPr>
          <p:cNvSpPr>
            <a:spLocks noGrp="1"/>
          </p:cNvSpPr>
          <p:nvPr>
            <p:ph type="title"/>
          </p:nvPr>
        </p:nvSpPr>
        <p:spPr>
          <a:xfrm>
            <a:off x="907212" y="899962"/>
            <a:ext cx="7503543" cy="971969"/>
          </a:xfrm>
        </p:spPr>
        <p:txBody>
          <a:bodyPr>
            <a:noAutofit/>
          </a:bodyPr>
          <a:lstStyle/>
          <a:p>
            <a:r>
              <a:rPr lang="en-US" sz="2400" dirty="0"/>
              <a:t>Organizations that meet and/or stay at Center</a:t>
            </a:r>
          </a:p>
        </p:txBody>
      </p:sp>
      <p:sp>
        <p:nvSpPr>
          <p:cNvPr id="5" name="Content Placeholder 4">
            <a:extLst>
              <a:ext uri="{FF2B5EF4-FFF2-40B4-BE49-F238E27FC236}">
                <a16:creationId xmlns:a16="http://schemas.microsoft.com/office/drawing/2014/main" id="{14112335-2130-C81C-6952-1C37FC5B2C69}"/>
              </a:ext>
            </a:extLst>
          </p:cNvPr>
          <p:cNvSpPr>
            <a:spLocks noGrp="1"/>
          </p:cNvSpPr>
          <p:nvPr>
            <p:ph idx="1"/>
          </p:nvPr>
        </p:nvSpPr>
        <p:spPr>
          <a:xfrm>
            <a:off x="1347160" y="1984007"/>
            <a:ext cx="7503543" cy="4236087"/>
          </a:xfrm>
        </p:spPr>
        <p:txBody>
          <a:bodyPr>
            <a:normAutofit/>
          </a:bodyPr>
          <a:lstStyle/>
          <a:p>
            <a:pPr marL="0">
              <a:lnSpc>
                <a:spcPct val="107000"/>
              </a:lnSpc>
              <a:spcBef>
                <a:spcPts val="0"/>
              </a:spcBef>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Alliance for Safety and Justice Crime Survivors (pre-covid)</a:t>
            </a:r>
          </a:p>
          <a:p>
            <a:pPr marL="0">
              <a:lnSpc>
                <a:spcPct val="107000"/>
              </a:lnSpc>
              <a:spcBef>
                <a:spcPts val="0"/>
              </a:spcBef>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ACLU Tallahassee</a:t>
            </a:r>
          </a:p>
          <a:p>
            <a:pPr marL="0">
              <a:lnSpc>
                <a:spcPct val="107000"/>
              </a:lnSpc>
              <a:spcBef>
                <a:spcPts val="0"/>
              </a:spcBef>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Inter Generational Women’s Group (Frenchtown &amp; Griffin Heights – African American communities that surround the Center)</a:t>
            </a:r>
          </a:p>
          <a:p>
            <a:pPr marL="0">
              <a:lnSpc>
                <a:spcPct val="107000"/>
              </a:lnSpc>
              <a:spcBef>
                <a:spcPts val="0"/>
              </a:spcBef>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Florida NOW</a:t>
            </a:r>
          </a:p>
          <a:p>
            <a:pPr marL="0">
              <a:lnSpc>
                <a:spcPct val="107000"/>
              </a:lnSpc>
              <a:spcBef>
                <a:spcPts val="0"/>
              </a:spcBef>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Florida Alliance for Retired Americans</a:t>
            </a:r>
          </a:p>
          <a:p>
            <a:pPr marL="0">
              <a:lnSpc>
                <a:spcPct val="107000"/>
              </a:lnSpc>
              <a:spcBef>
                <a:spcPts val="0"/>
              </a:spcBef>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Florida Immigrant Coalition</a:t>
            </a:r>
          </a:p>
          <a:p>
            <a:pPr marL="0">
              <a:lnSpc>
                <a:spcPct val="107000"/>
              </a:lnSpc>
              <a:spcBef>
                <a:spcPts val="0"/>
              </a:spcBef>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Latina Advocacy Network</a:t>
            </a:r>
          </a:p>
          <a:p>
            <a:pPr marL="0">
              <a:lnSpc>
                <a:spcPct val="107000"/>
              </a:lnSpc>
              <a:spcBef>
                <a:spcPts val="0"/>
              </a:spcBef>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Miami Workers Center – Black Girls at Capitol</a:t>
            </a:r>
          </a:p>
          <a:p>
            <a:pPr marL="0">
              <a:lnSpc>
                <a:spcPct val="107000"/>
              </a:lnSpc>
              <a:spcBef>
                <a:spcPts val="0"/>
              </a:spcBef>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Florida Voices for Health</a:t>
            </a:r>
          </a:p>
          <a:p>
            <a:pPr marL="0">
              <a:lnSpc>
                <a:spcPct val="107000"/>
              </a:lnSpc>
              <a:spcBef>
                <a:spcPts val="0"/>
              </a:spcBef>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Organize Florida</a:t>
            </a:r>
          </a:p>
          <a:p>
            <a:pPr marL="0">
              <a:lnSpc>
                <a:spcPct val="107000"/>
              </a:lnSpc>
              <a:spcBef>
                <a:spcPts val="0"/>
              </a:spcBef>
              <a:spcAft>
                <a:spcPts val="600"/>
              </a:spcAft>
            </a:pPr>
            <a:r>
              <a:rPr lang="en-US" sz="1600" dirty="0">
                <a:latin typeface="Calibri" panose="020F0502020204030204" pitchFamily="34" charset="0"/>
                <a:ea typeface="Calibri" panose="020F0502020204030204" pitchFamily="34" charset="0"/>
                <a:cs typeface="Times New Roman" panose="02020603050405020304" pitchFamily="18" charset="0"/>
              </a:rPr>
              <a:t>Catalyst Miami</a:t>
            </a:r>
          </a:p>
          <a:p>
            <a:endParaRPr lang="en-US" dirty="0"/>
          </a:p>
        </p:txBody>
      </p:sp>
      <p:pic>
        <p:nvPicPr>
          <p:cNvPr id="3" name="Picture 2" descr="A yellow and green logo&#10;&#10;Description automatically generated with low confidence">
            <a:extLst>
              <a:ext uri="{FF2B5EF4-FFF2-40B4-BE49-F238E27FC236}">
                <a16:creationId xmlns:a16="http://schemas.microsoft.com/office/drawing/2014/main" id="{0178B218-B3EF-8462-69E8-9A35A0C873AF}"/>
              </a:ext>
            </a:extLst>
          </p:cNvPr>
          <p:cNvPicPr>
            <a:picLocks noChangeAspect="1"/>
          </p:cNvPicPr>
          <p:nvPr/>
        </p:nvPicPr>
        <p:blipFill rotWithShape="1">
          <a:blip r:embed="rId2">
            <a:extLst>
              <a:ext uri="{28A0092B-C50C-407E-A947-70E740481C1C}">
                <a14:useLocalDpi xmlns:a14="http://schemas.microsoft.com/office/drawing/2010/main" val="0"/>
              </a:ext>
            </a:extLst>
          </a:blip>
          <a:srcRect t="6239" b="12"/>
          <a:stretch/>
        </p:blipFill>
        <p:spPr>
          <a:xfrm>
            <a:off x="907212" y="416537"/>
            <a:ext cx="1320353" cy="742698"/>
          </a:xfrm>
          <a:prstGeom prst="rect">
            <a:avLst/>
          </a:prstGeom>
        </p:spPr>
      </p:pic>
    </p:spTree>
    <p:extLst>
      <p:ext uri="{BB962C8B-B14F-4D97-AF65-F5344CB8AC3E}">
        <p14:creationId xmlns:p14="http://schemas.microsoft.com/office/powerpoint/2010/main" val="2162206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55904C7-B422-A2CE-2FB3-61B411E32497}"/>
              </a:ext>
            </a:extLst>
          </p:cNvPr>
          <p:cNvSpPr txBox="1"/>
          <p:nvPr/>
        </p:nvSpPr>
        <p:spPr>
          <a:xfrm>
            <a:off x="1400614" y="1986200"/>
            <a:ext cx="4573844" cy="4352089"/>
          </a:xfrm>
          <a:prstGeom prst="rect">
            <a:avLst/>
          </a:prstGeom>
          <a:noFill/>
        </p:spPr>
        <p:txBody>
          <a:bodyPr wrap="square">
            <a:spAutoFit/>
          </a:bodyPr>
          <a:lstStyle/>
          <a:p>
            <a:pPr marL="285750" indent="-285750">
              <a:lnSpc>
                <a:spcPct val="107000"/>
              </a:lnSpc>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Equality Florida</a:t>
            </a:r>
          </a:p>
          <a:p>
            <a:pPr marL="285750" indent="-285750">
              <a:lnSpc>
                <a:spcPct val="107000"/>
              </a:lnSpc>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Student Power</a:t>
            </a:r>
          </a:p>
          <a:p>
            <a:pPr marL="285750" indent="-285750">
              <a:lnSpc>
                <a:spcPct val="107000"/>
              </a:lnSpc>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Florida CARES</a:t>
            </a:r>
          </a:p>
          <a:p>
            <a:pPr marL="285750" indent="-285750">
              <a:lnSpc>
                <a:spcPct val="107000"/>
              </a:lnSpc>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The Florida Coalition for Trans Liberation</a:t>
            </a:r>
          </a:p>
          <a:p>
            <a:pPr marL="285750" indent="-285750">
              <a:lnSpc>
                <a:spcPct val="107000"/>
              </a:lnSpc>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Women’s March</a:t>
            </a:r>
          </a:p>
          <a:p>
            <a:pPr marL="285750" indent="-285750">
              <a:lnSpc>
                <a:spcPct val="107000"/>
              </a:lnSpc>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Planned Parenthood</a:t>
            </a:r>
          </a:p>
          <a:p>
            <a:pPr marL="285750" indent="-285750">
              <a:lnSpc>
                <a:spcPct val="107000"/>
              </a:lnSpc>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Farmworker’s Self-Help</a:t>
            </a:r>
          </a:p>
          <a:p>
            <a:pPr marL="285750" indent="-285750">
              <a:lnSpc>
                <a:spcPct val="107000"/>
              </a:lnSpc>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Farmworker Association of Florida</a:t>
            </a:r>
          </a:p>
          <a:p>
            <a:pPr marL="285750" indent="-285750">
              <a:lnSpc>
                <a:spcPct val="107000"/>
              </a:lnSpc>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We Count</a:t>
            </a:r>
          </a:p>
          <a:p>
            <a:pPr marL="285750" indent="-285750">
              <a:lnSpc>
                <a:spcPct val="107000"/>
              </a:lnSpc>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TheDream.US (Dreamers including DACA students and non DACA)</a:t>
            </a:r>
          </a:p>
          <a:p>
            <a:pPr marL="285750" indent="-285750">
              <a:lnSpc>
                <a:spcPct val="107000"/>
              </a:lnSpc>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Big Bend Re-entry Coalition</a:t>
            </a:r>
          </a:p>
          <a:p>
            <a:pPr marL="285750" indent="-285750">
              <a:lnSpc>
                <a:spcPct val="107000"/>
              </a:lnSpc>
              <a:spcAft>
                <a:spcPts val="6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Times New Roman" panose="02020603050405020304" pitchFamily="18" charset="0"/>
              </a:rPr>
              <a:t>Recovery Opportunity Collective</a:t>
            </a:r>
          </a:p>
        </p:txBody>
      </p:sp>
      <p:pic>
        <p:nvPicPr>
          <p:cNvPr id="2" name="Picture 1" descr="A yellow and green logo&#10;&#10;Description automatically generated with low confidence">
            <a:extLst>
              <a:ext uri="{FF2B5EF4-FFF2-40B4-BE49-F238E27FC236}">
                <a16:creationId xmlns:a16="http://schemas.microsoft.com/office/drawing/2014/main" id="{2EC0CAA8-F7D0-C4D4-2D04-DDDC64F69E9F}"/>
              </a:ext>
            </a:extLst>
          </p:cNvPr>
          <p:cNvPicPr>
            <a:picLocks noChangeAspect="1"/>
          </p:cNvPicPr>
          <p:nvPr/>
        </p:nvPicPr>
        <p:blipFill rotWithShape="1">
          <a:blip r:embed="rId2">
            <a:extLst>
              <a:ext uri="{28A0092B-C50C-407E-A947-70E740481C1C}">
                <a14:useLocalDpi xmlns:a14="http://schemas.microsoft.com/office/drawing/2010/main" val="0"/>
              </a:ext>
            </a:extLst>
          </a:blip>
          <a:srcRect t="6239" b="12"/>
          <a:stretch/>
        </p:blipFill>
        <p:spPr>
          <a:xfrm>
            <a:off x="809448" y="428338"/>
            <a:ext cx="1355782" cy="762627"/>
          </a:xfrm>
          <a:prstGeom prst="rect">
            <a:avLst/>
          </a:prstGeom>
        </p:spPr>
      </p:pic>
      <p:sp>
        <p:nvSpPr>
          <p:cNvPr id="3" name="Title 1">
            <a:extLst>
              <a:ext uri="{FF2B5EF4-FFF2-40B4-BE49-F238E27FC236}">
                <a16:creationId xmlns:a16="http://schemas.microsoft.com/office/drawing/2014/main" id="{C5F2FAAB-7A9D-32F2-045A-E346FCB46394}"/>
              </a:ext>
            </a:extLst>
          </p:cNvPr>
          <p:cNvSpPr txBox="1">
            <a:spLocks/>
          </p:cNvSpPr>
          <p:nvPr/>
        </p:nvSpPr>
        <p:spPr>
          <a:xfrm>
            <a:off x="958971" y="1500215"/>
            <a:ext cx="7503543" cy="971969"/>
          </a:xfrm>
          <a:prstGeom prst="rect">
            <a:avLst/>
          </a:prstGeom>
        </p:spPr>
        <p:txBody>
          <a:bodyPr>
            <a:noAutofit/>
          </a:bodyPr>
          <a:lstStyle>
            <a:lvl1pPr algn="l" defTabSz="914400" rtl="0" eaLnBrk="1" latinLnBrk="0" hangingPunct="1">
              <a:lnSpc>
                <a:spcPct val="100000"/>
              </a:lnSpc>
              <a:spcBef>
                <a:spcPct val="0"/>
              </a:spcBef>
              <a:buNone/>
              <a:defRPr lang="en-US" sz="5400" kern="1200" smtClean="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sz="2400" dirty="0"/>
              <a:t>Organizations that meet and/or stay at Center</a:t>
            </a:r>
          </a:p>
        </p:txBody>
      </p:sp>
    </p:spTree>
    <p:extLst>
      <p:ext uri="{BB962C8B-B14F-4D97-AF65-F5344CB8AC3E}">
        <p14:creationId xmlns:p14="http://schemas.microsoft.com/office/powerpoint/2010/main" val="578184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E1EAF5-37BE-C58B-2E22-7D08E3171026}"/>
              </a:ext>
            </a:extLst>
          </p:cNvPr>
          <p:cNvSpPr txBox="1"/>
          <p:nvPr/>
        </p:nvSpPr>
        <p:spPr>
          <a:xfrm>
            <a:off x="1389776" y="2111514"/>
            <a:ext cx="4573844" cy="4031681"/>
          </a:xfrm>
          <a:prstGeom prst="rect">
            <a:avLst/>
          </a:prstGeom>
          <a:noFill/>
        </p:spPr>
        <p:txBody>
          <a:bodyPr wrap="square">
            <a:spAutoFit/>
          </a:bodyPr>
          <a:lstStyle/>
          <a:p>
            <a:pPr marL="285750" indent="-285750">
              <a:lnSpc>
                <a:spcPct val="107000"/>
              </a:lnSpc>
              <a:spcAft>
                <a:spcPts val="6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Dream Defenders</a:t>
            </a:r>
          </a:p>
          <a:p>
            <a:pPr marL="285750" indent="-285750">
              <a:lnSpc>
                <a:spcPct val="107000"/>
              </a:lnSpc>
              <a:spcAft>
                <a:spcPts val="6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Southern Poverty Law Center Action Fund</a:t>
            </a:r>
          </a:p>
          <a:p>
            <a:pPr marL="285750" indent="-285750">
              <a:lnSpc>
                <a:spcPct val="107000"/>
              </a:lnSpc>
              <a:spcAft>
                <a:spcPts val="6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The Lutheran Synod Social Action Ministry</a:t>
            </a:r>
          </a:p>
          <a:p>
            <a:pPr marL="285750" indent="-285750">
              <a:lnSpc>
                <a:spcPct val="107000"/>
              </a:lnSpc>
              <a:spcAft>
                <a:spcPts val="6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A.M.E. policy committee</a:t>
            </a:r>
          </a:p>
          <a:p>
            <a:pPr marL="285750" indent="-285750">
              <a:lnSpc>
                <a:spcPct val="107000"/>
              </a:lnSpc>
              <a:spcAft>
                <a:spcPts val="6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The Mexican Consulate of Orlando</a:t>
            </a:r>
          </a:p>
          <a:p>
            <a:pPr marL="285750" indent="-285750">
              <a:lnSpc>
                <a:spcPct val="107000"/>
              </a:lnSpc>
              <a:spcAft>
                <a:spcPts val="6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Refugee Day at the Capitol</a:t>
            </a:r>
          </a:p>
          <a:p>
            <a:pPr marL="285750" indent="-285750">
              <a:lnSpc>
                <a:spcPct val="107000"/>
              </a:lnSpc>
              <a:spcAft>
                <a:spcPts val="6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F.I.R.E.</a:t>
            </a:r>
          </a:p>
          <a:p>
            <a:pPr marL="285750" indent="-285750">
              <a:lnSpc>
                <a:spcPct val="107000"/>
              </a:lnSpc>
              <a:spcAft>
                <a:spcPts val="600"/>
              </a:spcAft>
              <a:buFont typeface="Arial" panose="020B0604020202020204" pitchFamily="34" charset="0"/>
              <a:buChar char="•"/>
            </a:pPr>
            <a:r>
              <a:rPr lang="en-US" dirty="0" err="1">
                <a:latin typeface="Calibri" panose="020F0502020204030204" pitchFamily="34" charset="0"/>
                <a:ea typeface="Calibri" panose="020F0502020204030204" pitchFamily="34" charset="0"/>
                <a:cs typeface="Times New Roman" panose="02020603050405020304" pitchFamily="18" charset="0"/>
              </a:rPr>
              <a:t>ReThink</a:t>
            </a:r>
            <a:r>
              <a:rPr lang="en-US" dirty="0">
                <a:latin typeface="Calibri" panose="020F0502020204030204" pitchFamily="34" charset="0"/>
                <a:ea typeface="Calibri" panose="020F0502020204030204" pitchFamily="34" charset="0"/>
                <a:cs typeface="Times New Roman" panose="02020603050405020304" pitchFamily="18" charset="0"/>
              </a:rPr>
              <a:t> Energy</a:t>
            </a:r>
          </a:p>
          <a:p>
            <a:pPr marL="285750" indent="-285750">
              <a:lnSpc>
                <a:spcPct val="107000"/>
              </a:lnSpc>
              <a:spcAft>
                <a:spcPts val="600"/>
              </a:spcAft>
              <a:buFont typeface="Arial" panose="020B0604020202020204" pitchFamily="34" charset="0"/>
              <a:buChar char="•"/>
            </a:pPr>
            <a:r>
              <a:rPr lang="en-US" sz="1800" dirty="0">
                <a:latin typeface="Calibri" panose="020F0502020204030204" pitchFamily="34" charset="0"/>
                <a:ea typeface="Calibri" panose="020F0502020204030204" pitchFamily="34" charset="0"/>
                <a:cs typeface="Times New Roman" panose="02020603050405020304" pitchFamily="18" charset="0"/>
              </a:rPr>
              <a:t>Hope Community Center</a:t>
            </a:r>
          </a:p>
          <a:p>
            <a:pPr marL="285750" indent="-285750">
              <a:lnSpc>
                <a:spcPct val="107000"/>
              </a:lnSpc>
              <a:spcAft>
                <a:spcPts val="600"/>
              </a:spcAft>
              <a:buFont typeface="Arial" panose="020B0604020202020204" pitchFamily="34" charset="0"/>
              <a:buChar char="•"/>
            </a:pPr>
            <a:r>
              <a:rPr lang="en-US" sz="1800" dirty="0">
                <a:latin typeface="Calibri" panose="020F0502020204030204" pitchFamily="34" charset="0"/>
                <a:ea typeface="Calibri" panose="020F0502020204030204" pitchFamily="34" charset="0"/>
                <a:cs typeface="Times New Roman" panose="02020603050405020304" pitchFamily="18" charset="0"/>
              </a:rPr>
              <a:t>The Leon County Department of Health (covid site in parking lot)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57D931BF-5C69-97A8-682A-E0E0E893B1BA}"/>
              </a:ext>
            </a:extLst>
          </p:cNvPr>
          <p:cNvSpPr txBox="1">
            <a:spLocks/>
          </p:cNvSpPr>
          <p:nvPr/>
        </p:nvSpPr>
        <p:spPr>
          <a:xfrm>
            <a:off x="907212" y="1484602"/>
            <a:ext cx="7503543" cy="971969"/>
          </a:xfrm>
          <a:prstGeom prst="rect">
            <a:avLst/>
          </a:prstGeom>
        </p:spPr>
        <p:txBody>
          <a:bodyPr>
            <a:noAutofit/>
          </a:bodyPr>
          <a:lstStyle>
            <a:lvl1pPr algn="l" defTabSz="914400" rtl="0" eaLnBrk="1" latinLnBrk="0" hangingPunct="1">
              <a:lnSpc>
                <a:spcPct val="100000"/>
              </a:lnSpc>
              <a:spcBef>
                <a:spcPct val="0"/>
              </a:spcBef>
              <a:buNone/>
              <a:defRPr lang="en-US" sz="5400" kern="1200" smtClean="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sz="2400" dirty="0"/>
              <a:t>Organizations that meet and/or stay at Center</a:t>
            </a:r>
          </a:p>
        </p:txBody>
      </p:sp>
      <p:pic>
        <p:nvPicPr>
          <p:cNvPr id="4" name="Picture 3" descr="A yellow and green logo&#10;&#10;Description automatically generated with low confidence">
            <a:extLst>
              <a:ext uri="{FF2B5EF4-FFF2-40B4-BE49-F238E27FC236}">
                <a16:creationId xmlns:a16="http://schemas.microsoft.com/office/drawing/2014/main" id="{4F59F9E9-9B0A-CF30-4178-767969FA7C5E}"/>
              </a:ext>
            </a:extLst>
          </p:cNvPr>
          <p:cNvPicPr>
            <a:picLocks noChangeAspect="1"/>
          </p:cNvPicPr>
          <p:nvPr/>
        </p:nvPicPr>
        <p:blipFill rotWithShape="1">
          <a:blip r:embed="rId2">
            <a:extLst>
              <a:ext uri="{28A0092B-C50C-407E-A947-70E740481C1C}">
                <a14:useLocalDpi xmlns:a14="http://schemas.microsoft.com/office/drawing/2010/main" val="0"/>
              </a:ext>
            </a:extLst>
          </a:blip>
          <a:srcRect t="6239" b="12"/>
          <a:stretch/>
        </p:blipFill>
        <p:spPr>
          <a:xfrm>
            <a:off x="907212" y="416537"/>
            <a:ext cx="1320353" cy="742698"/>
          </a:xfrm>
          <a:prstGeom prst="rect">
            <a:avLst/>
          </a:prstGeom>
        </p:spPr>
      </p:pic>
    </p:spTree>
    <p:extLst>
      <p:ext uri="{BB962C8B-B14F-4D97-AF65-F5344CB8AC3E}">
        <p14:creationId xmlns:p14="http://schemas.microsoft.com/office/powerpoint/2010/main" val="4229365257"/>
      </p:ext>
    </p:extLst>
  </p:cSld>
  <p:clrMapOvr>
    <a:masterClrMapping/>
  </p:clrMapOvr>
</p:sld>
</file>

<file path=ppt/theme/theme1.xml><?xml version="1.0" encoding="utf-8"?>
<a:theme xmlns:a="http://schemas.openxmlformats.org/drawingml/2006/main" name="FadeVTI">
  <a:themeElements>
    <a:clrScheme name="gradient">
      <a:dk1>
        <a:sysClr val="windowText" lastClr="000000"/>
      </a:dk1>
      <a:lt1>
        <a:sysClr val="window" lastClr="FFFFFF"/>
      </a:lt1>
      <a:dk2>
        <a:srgbClr val="203040"/>
      </a:dk2>
      <a:lt2>
        <a:srgbClr val="ECF0F0"/>
      </a:lt2>
      <a:accent1>
        <a:srgbClr val="00BAC8"/>
      </a:accent1>
      <a:accent2>
        <a:srgbClr val="794DFF"/>
      </a:accent2>
      <a:accent3>
        <a:srgbClr val="00D17D"/>
      </a:accent3>
      <a:accent4>
        <a:srgbClr val="E69500"/>
      </a:accent4>
      <a:accent5>
        <a:srgbClr val="FE5D21"/>
      </a:accent5>
      <a:accent6>
        <a:srgbClr val="DA2A69"/>
      </a:accent6>
      <a:hlink>
        <a:srgbClr val="3E8FF1"/>
      </a:hlink>
      <a:folHlink>
        <a:srgbClr val="939393"/>
      </a:folHlink>
    </a:clrScheme>
    <a:fontScheme name="Custom 49">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deVTI" id="{1194088A-B135-4437-9FD8-7466BBC13A13}" vid="{B787DE2F-1995-45D8-A8E2-6B5CC521AC5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A1EE39D96D0040A581EC9D95916968" ma:contentTypeVersion="16" ma:contentTypeDescription="Create a new document." ma:contentTypeScope="" ma:versionID="1102eacce697e8d1b809faf1ab707938">
  <xsd:schema xmlns:xsd="http://www.w3.org/2001/XMLSchema" xmlns:xs="http://www.w3.org/2001/XMLSchema" xmlns:p="http://schemas.microsoft.com/office/2006/metadata/properties" xmlns:ns2="647018c6-6f9a-463e-8d6d-8df51934b6da" xmlns:ns3="9dc51e01-c835-4b11-bf26-1cb188202649" targetNamespace="http://schemas.microsoft.com/office/2006/metadata/properties" ma:root="true" ma:fieldsID="731bee1a537baf678dfc146c1b3ed2b8" ns2:_="" ns3:_="">
    <xsd:import namespace="647018c6-6f9a-463e-8d6d-8df51934b6da"/>
    <xsd:import namespace="9dc51e01-c835-4b11-bf26-1cb18820264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OCR" minOccurs="0"/>
                <xsd:element ref="ns3:MediaServiceLocation"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7018c6-6f9a-463e-8d6d-8df51934b6d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6b7ae03-7b06-4dab-9f55-f689d762da29}" ma:internalName="TaxCatchAll" ma:showField="CatchAllData" ma:web="647018c6-6f9a-463e-8d6d-8df51934b6d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dc51e01-c835-4b11-bf26-1cb18820264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5643290-dc61-49d9-886c-2877f1f78175"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A1FFD3-816A-4EE5-B2BC-F9DBE44AC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7018c6-6f9a-463e-8d6d-8df51934b6da"/>
    <ds:schemaRef ds:uri="9dc51e01-c835-4b11-bf26-1cb1882026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E649F3-FBE3-4860-B8C9-4764CE977A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45</TotalTime>
  <Words>775</Words>
  <Application>Microsoft Office PowerPoint</Application>
  <PresentationFormat>On-screen Show (4:3)</PresentationFormat>
  <Paragraphs>86</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Aharoni</vt:lpstr>
      <vt:lpstr>Arial</vt:lpstr>
      <vt:lpstr>Arvo</vt:lpstr>
      <vt:lpstr>Avenir Next LT Pro</vt:lpstr>
      <vt:lpstr>Calibri</vt:lpstr>
      <vt:lpstr>Symbol</vt:lpstr>
      <vt:lpstr>Times New Roman</vt:lpstr>
      <vt:lpstr>FadeVTI</vt:lpstr>
      <vt:lpstr>PowerPoint Presentation</vt:lpstr>
      <vt:lpstr>PowerPoint Presentation</vt:lpstr>
      <vt:lpstr>.   </vt:lpstr>
      <vt:lpstr>Mission</vt:lpstr>
      <vt:lpstr>PowerPoint Presentation</vt:lpstr>
      <vt:lpstr>PowerPoint Presentation</vt:lpstr>
      <vt:lpstr>Organizations that meet and/or stay at Center</vt:lpstr>
      <vt:lpstr>PowerPoint Presentation</vt:lpstr>
      <vt:lpstr>PowerPoint Presentation</vt:lpstr>
      <vt:lpstr>PowerPoint Presentation</vt:lpstr>
      <vt:lpstr>PowerPoint Presentation</vt:lpstr>
      <vt:lpstr>               www.floridapac.org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Lesli Cuenca</dc:creator>
  <cp:lastModifiedBy>Lesli Cuenca</cp:lastModifiedBy>
  <cp:revision>1</cp:revision>
  <dcterms:created xsi:type="dcterms:W3CDTF">2023-05-02T19:18:26Z</dcterms:created>
  <dcterms:modified xsi:type="dcterms:W3CDTF">2023-06-05T17:16:45Z</dcterms:modified>
</cp:coreProperties>
</file>