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1659" r:id="rId4"/>
    <p:sldId id="1658" r:id="rId5"/>
    <p:sldId id="1572" r:id="rId6"/>
    <p:sldId id="1566" r:id="rId7"/>
    <p:sldId id="1565" r:id="rId8"/>
    <p:sldId id="1616" r:id="rId9"/>
    <p:sldId id="386" r:id="rId10"/>
    <p:sldId id="1598" r:id="rId11"/>
    <p:sldId id="1660" r:id="rId12"/>
    <p:sldId id="1621" r:id="rId13"/>
    <p:sldId id="1623" r:id="rId14"/>
    <p:sldId id="16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0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37"/>
    <p:restoredTop sz="96327"/>
  </p:normalViewPr>
  <p:slideViewPr>
    <p:cSldViewPr snapToGrid="0">
      <p:cViewPr varScale="1">
        <p:scale>
          <a:sx n="69" d="100"/>
          <a:sy n="69" d="100"/>
        </p:scale>
        <p:origin x="77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4BDF-D31F-2DA7-6FBF-8D31D37919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CDBF00-3085-8D47-A25C-5CE4036882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5684AE-415D-859A-B146-84F5D8EF37FB}"/>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5" name="Footer Placeholder 4">
            <a:extLst>
              <a:ext uri="{FF2B5EF4-FFF2-40B4-BE49-F238E27FC236}">
                <a16:creationId xmlns:a16="http://schemas.microsoft.com/office/drawing/2014/main" id="{E2FFA5FD-4B92-6FAE-5817-A0CE77325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71EAA-3BDF-1E33-45FF-FFD07A8F31A6}"/>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3540100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698F2-F347-8E66-3A94-2010C8E8AE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CA68F8-0A34-6827-BC04-F05F1C6C7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C433F-3189-6C25-9378-AE24090168D7}"/>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5" name="Footer Placeholder 4">
            <a:extLst>
              <a:ext uri="{FF2B5EF4-FFF2-40B4-BE49-F238E27FC236}">
                <a16:creationId xmlns:a16="http://schemas.microsoft.com/office/drawing/2014/main" id="{8CAA565B-9D8A-DF28-C3C5-F931A1B0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16DB8-BD67-D8B8-7C11-AF73E98CF45B}"/>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3631685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1EE8D2-F843-FBF3-CEE6-56F390185F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825D05-9502-63EF-5EC7-7BF243EC43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08199-D964-AFC2-86A9-FA80CA7BB46D}"/>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5" name="Footer Placeholder 4">
            <a:extLst>
              <a:ext uri="{FF2B5EF4-FFF2-40B4-BE49-F238E27FC236}">
                <a16:creationId xmlns:a16="http://schemas.microsoft.com/office/drawing/2014/main" id="{5D99AA6C-4C5B-FE5D-F18F-F5B28AA55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71A79-AC29-4C2F-8930-23AB86BDF62F}"/>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298369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E5340-785B-96F3-604C-932DE4DEA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D9E97-D5B8-0B8B-C400-D46C650747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8F20F-6A5D-5047-94FB-3BAD06179F64}"/>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5" name="Footer Placeholder 4">
            <a:extLst>
              <a:ext uri="{FF2B5EF4-FFF2-40B4-BE49-F238E27FC236}">
                <a16:creationId xmlns:a16="http://schemas.microsoft.com/office/drawing/2014/main" id="{8EB1C741-37FA-189F-91AD-A2824D126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CE0B3-2935-AEE1-96B2-83610004CCCA}"/>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203777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B3363-ABD9-102D-E807-374335543F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56BAF2-C8F4-C40E-D1FC-593940DB49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677488-5089-0DC6-25BE-8747CECF1545}"/>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5" name="Footer Placeholder 4">
            <a:extLst>
              <a:ext uri="{FF2B5EF4-FFF2-40B4-BE49-F238E27FC236}">
                <a16:creationId xmlns:a16="http://schemas.microsoft.com/office/drawing/2014/main" id="{BCAC99D9-BADB-E28A-3C3B-CCD415CCE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606B7-3E50-18CA-59D7-9531226CD38C}"/>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338096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4A2B4-0A1F-5E58-8DB8-5125356B28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FEED0C-DAE0-8111-513C-D96C74F3C0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9076D4-A5C3-E868-FBC8-6FA7EA051D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1BB022-6F5D-7E56-10A2-544D0E5EC11D}"/>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6" name="Footer Placeholder 5">
            <a:extLst>
              <a:ext uri="{FF2B5EF4-FFF2-40B4-BE49-F238E27FC236}">
                <a16:creationId xmlns:a16="http://schemas.microsoft.com/office/drawing/2014/main" id="{B8F3BA03-82D3-9C69-4016-3C210743D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012BE-CFE8-210E-6D82-4577B6B76EE1}"/>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169479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5A7EC-2B2D-3E6F-FABB-301A7B0EEE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5440C-E652-DF21-42ED-9924EAD84C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651649-D5D1-8D71-16E6-9AD3AE8845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1E62F-5CA5-C6EF-6C5D-52156AA6F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10BD3A-AE2B-1707-14A3-091C11D6F5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B98DF4-9016-ABF6-863A-281E27C69682}"/>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8" name="Footer Placeholder 7">
            <a:extLst>
              <a:ext uri="{FF2B5EF4-FFF2-40B4-BE49-F238E27FC236}">
                <a16:creationId xmlns:a16="http://schemas.microsoft.com/office/drawing/2014/main" id="{07D4994F-AFDA-1BFB-5797-ADA1E5F62D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C1FB9B-AFD0-EBBF-CD8D-39697C052BE5}"/>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27593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86E3-A4A8-05A5-97AB-A637BD9D0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980A27-326D-BB0C-5C1D-2A412513AF86}"/>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4" name="Footer Placeholder 3">
            <a:extLst>
              <a:ext uri="{FF2B5EF4-FFF2-40B4-BE49-F238E27FC236}">
                <a16:creationId xmlns:a16="http://schemas.microsoft.com/office/drawing/2014/main" id="{E4D22AA3-4D63-FACE-0D7B-645E02E19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519CC3-3D08-0C45-1C9B-C86784B5491D}"/>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4251375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3F0B88-79EC-48AA-B039-AF38502291E0}"/>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3" name="Footer Placeholder 2">
            <a:extLst>
              <a:ext uri="{FF2B5EF4-FFF2-40B4-BE49-F238E27FC236}">
                <a16:creationId xmlns:a16="http://schemas.microsoft.com/office/drawing/2014/main" id="{62EC35E7-1BD1-9F00-2825-64F69303F3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0C46FD-E086-7413-D543-C82339D86E91}"/>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268160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A12D5-4A37-EC84-2D34-5592502CB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BEF1F-D57E-DDFE-F074-916F4AA654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DE3172-7B3D-AFA9-F280-37315AEDD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4CE1E-19A4-BDEC-D8BA-82E4FAB8D593}"/>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6" name="Footer Placeholder 5">
            <a:extLst>
              <a:ext uri="{FF2B5EF4-FFF2-40B4-BE49-F238E27FC236}">
                <a16:creationId xmlns:a16="http://schemas.microsoft.com/office/drawing/2014/main" id="{ABA467EB-27CA-A031-C5EB-9511841D2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03D771-B961-150F-8E3A-D7BDF1674C1A}"/>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218376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155E-E2F1-321B-16A8-F5B449371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1AC1CE-52B4-382E-0546-C57B709C4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91CC06-BAFF-2135-BD58-2F97B5108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0F164-B1F1-2353-69DF-9074AB3EC2AC}"/>
              </a:ext>
            </a:extLst>
          </p:cNvPr>
          <p:cNvSpPr>
            <a:spLocks noGrp="1"/>
          </p:cNvSpPr>
          <p:nvPr>
            <p:ph type="dt" sz="half" idx="10"/>
          </p:nvPr>
        </p:nvSpPr>
        <p:spPr/>
        <p:txBody>
          <a:bodyPr/>
          <a:lstStyle/>
          <a:p>
            <a:fld id="{69FD3EEF-AB81-B249-86DC-0374569DACE6}" type="datetimeFigureOut">
              <a:rPr lang="en-US" smtClean="0"/>
              <a:t>6/2/2023</a:t>
            </a:fld>
            <a:endParaRPr lang="en-US"/>
          </a:p>
        </p:txBody>
      </p:sp>
      <p:sp>
        <p:nvSpPr>
          <p:cNvPr id="6" name="Footer Placeholder 5">
            <a:extLst>
              <a:ext uri="{FF2B5EF4-FFF2-40B4-BE49-F238E27FC236}">
                <a16:creationId xmlns:a16="http://schemas.microsoft.com/office/drawing/2014/main" id="{95A64557-067C-400B-3225-4D4166FE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FC89B-174D-4C43-A28D-3A1CBA039CD3}"/>
              </a:ext>
            </a:extLst>
          </p:cNvPr>
          <p:cNvSpPr>
            <a:spLocks noGrp="1"/>
          </p:cNvSpPr>
          <p:nvPr>
            <p:ph type="sldNum" sz="quarter" idx="12"/>
          </p:nvPr>
        </p:nvSpPr>
        <p:spPr/>
        <p:txBody>
          <a:bodyPr/>
          <a:lstStyle/>
          <a:p>
            <a:fld id="{02E4FE9B-6F6C-8B40-A161-C971AD695745}" type="slidenum">
              <a:rPr lang="en-US" smtClean="0"/>
              <a:t>‹#›</a:t>
            </a:fld>
            <a:endParaRPr lang="en-US"/>
          </a:p>
        </p:txBody>
      </p:sp>
    </p:spTree>
    <p:extLst>
      <p:ext uri="{BB962C8B-B14F-4D97-AF65-F5344CB8AC3E}">
        <p14:creationId xmlns:p14="http://schemas.microsoft.com/office/powerpoint/2010/main" val="151143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819438-5566-19C4-A339-76DC59073D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4359A7-E96F-F011-67C4-B8464450B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B6788-6C17-61B8-BC61-1B09F983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D3EEF-AB81-B249-86DC-0374569DACE6}" type="datetimeFigureOut">
              <a:rPr lang="en-US" smtClean="0"/>
              <a:t>6/2/2023</a:t>
            </a:fld>
            <a:endParaRPr lang="en-US"/>
          </a:p>
        </p:txBody>
      </p:sp>
      <p:sp>
        <p:nvSpPr>
          <p:cNvPr id="5" name="Footer Placeholder 4">
            <a:extLst>
              <a:ext uri="{FF2B5EF4-FFF2-40B4-BE49-F238E27FC236}">
                <a16:creationId xmlns:a16="http://schemas.microsoft.com/office/drawing/2014/main" id="{A0D612E0-3B3A-1847-9AC9-59FF09DC6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3722C6-BC96-7855-DA1D-31CEDBB8F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4FE9B-6F6C-8B40-A161-C971AD695745}" type="slidenum">
              <a:rPr lang="en-US" smtClean="0"/>
              <a:t>‹#›</a:t>
            </a:fld>
            <a:endParaRPr lang="en-US"/>
          </a:p>
        </p:txBody>
      </p:sp>
    </p:spTree>
    <p:extLst>
      <p:ext uri="{BB962C8B-B14F-4D97-AF65-F5344CB8AC3E}">
        <p14:creationId xmlns:p14="http://schemas.microsoft.com/office/powerpoint/2010/main" val="4293711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8239ECF4-6711-920C-BBDC-25AB12CC7569}"/>
              </a:ext>
            </a:extLst>
          </p:cNvPr>
          <p:cNvPicPr>
            <a:picLocks noChangeAspect="1"/>
          </p:cNvPicPr>
          <p:nvPr/>
        </p:nvPicPr>
        <p:blipFill>
          <a:blip r:embed="rId2"/>
          <a:stretch>
            <a:fillRect/>
          </a:stretch>
        </p:blipFill>
        <p:spPr>
          <a:xfrm>
            <a:off x="8631046" y="5374417"/>
            <a:ext cx="2127998" cy="980087"/>
          </a:xfrm>
          <a:prstGeom prst="rect">
            <a:avLst/>
          </a:prstGeom>
        </p:spPr>
      </p:pic>
      <p:sp>
        <p:nvSpPr>
          <p:cNvPr id="5" name="TextBox 4">
            <a:extLst>
              <a:ext uri="{FF2B5EF4-FFF2-40B4-BE49-F238E27FC236}">
                <a16:creationId xmlns:a16="http://schemas.microsoft.com/office/drawing/2014/main" id="{B63E0ECB-0FAE-1662-2CA0-1AF6C8FE3E2A}"/>
              </a:ext>
            </a:extLst>
          </p:cNvPr>
          <p:cNvSpPr txBox="1"/>
          <p:nvPr/>
        </p:nvSpPr>
        <p:spPr>
          <a:xfrm>
            <a:off x="1068779" y="1583456"/>
            <a:ext cx="9476509" cy="1200329"/>
          </a:xfrm>
          <a:prstGeom prst="rect">
            <a:avLst/>
          </a:prstGeom>
          <a:noFill/>
        </p:spPr>
        <p:txBody>
          <a:bodyPr wrap="square" rtlCol="0">
            <a:spAutoFit/>
          </a:bodyPr>
          <a:lstStyle/>
          <a:p>
            <a:r>
              <a:rPr lang="en-US" sz="7200" b="1" dirty="0">
                <a:solidFill>
                  <a:schemeClr val="accent5"/>
                </a:solidFill>
                <a:latin typeface="Arial" panose="020B0604020202020204" pitchFamily="34" charset="0"/>
                <a:cs typeface="Arial" panose="020B0604020202020204" pitchFamily="34" charset="0"/>
              </a:rPr>
              <a:t>Loving Your Donors</a:t>
            </a:r>
          </a:p>
        </p:txBody>
      </p:sp>
      <p:sp>
        <p:nvSpPr>
          <p:cNvPr id="6" name="TextBox 5">
            <a:extLst>
              <a:ext uri="{FF2B5EF4-FFF2-40B4-BE49-F238E27FC236}">
                <a16:creationId xmlns:a16="http://schemas.microsoft.com/office/drawing/2014/main" id="{AD54BCE0-FA4E-082A-F8D4-09DD305E1957}"/>
              </a:ext>
            </a:extLst>
          </p:cNvPr>
          <p:cNvSpPr txBox="1"/>
          <p:nvPr/>
        </p:nvSpPr>
        <p:spPr>
          <a:xfrm>
            <a:off x="1068778" y="3101518"/>
            <a:ext cx="9476509" cy="1723549"/>
          </a:xfrm>
          <a:prstGeom prst="rect">
            <a:avLst/>
          </a:prstGeom>
          <a:noFill/>
        </p:spPr>
        <p:txBody>
          <a:bodyPr wrap="square" rtlCol="0">
            <a:spAutoFit/>
          </a:bodyPr>
          <a:lstStyle/>
          <a:p>
            <a:pPr>
              <a:spcAft>
                <a:spcPts val="600"/>
              </a:spcAft>
            </a:pPr>
            <a:r>
              <a:rPr lang="en-US" sz="3200" b="1" dirty="0">
                <a:solidFill>
                  <a:schemeClr val="bg1"/>
                </a:solidFill>
                <a:latin typeface="Arial" panose="020B0604020202020204" pitchFamily="34" charset="0"/>
                <a:cs typeface="Arial" panose="020B0604020202020204" pitchFamily="34" charset="0"/>
              </a:rPr>
              <a:t>Orlando Gonzalez, </a:t>
            </a:r>
            <a:r>
              <a:rPr lang="en-US" sz="3200" dirty="0">
                <a:solidFill>
                  <a:schemeClr val="accent2"/>
                </a:solidFill>
                <a:latin typeface="Arial" panose="020B0604020202020204" pitchFamily="34" charset="0"/>
                <a:cs typeface="Arial" panose="020B0604020202020204" pitchFamily="34" charset="0"/>
              </a:rPr>
              <a:t>SAVE</a:t>
            </a:r>
          </a:p>
          <a:p>
            <a:pPr>
              <a:spcAft>
                <a:spcPts val="600"/>
              </a:spcAft>
            </a:pPr>
            <a:r>
              <a:rPr lang="en-US" sz="3200" b="1" dirty="0" err="1">
                <a:solidFill>
                  <a:schemeClr val="bg1"/>
                </a:solidFill>
                <a:latin typeface="Arial" panose="020B0604020202020204" pitchFamily="34" charset="0"/>
                <a:cs typeface="Arial" panose="020B0604020202020204" pitchFamily="34" charset="0"/>
              </a:rPr>
              <a:t>Orene</a:t>
            </a:r>
            <a:r>
              <a:rPr lang="en-US" sz="3200" b="1" dirty="0">
                <a:solidFill>
                  <a:schemeClr val="bg1"/>
                </a:solidFill>
                <a:latin typeface="Arial" panose="020B0604020202020204" pitchFamily="34" charset="0"/>
                <a:cs typeface="Arial" panose="020B0604020202020204" pitchFamily="34" charset="0"/>
              </a:rPr>
              <a:t> Harris,</a:t>
            </a:r>
            <a:r>
              <a:rPr lang="en-US" sz="3200" b="1" dirty="0">
                <a:solidFill>
                  <a:schemeClr val="accent2"/>
                </a:solidFill>
                <a:latin typeface="Arial" panose="020B0604020202020204" pitchFamily="34" charset="0"/>
                <a:cs typeface="Arial" panose="020B0604020202020204" pitchFamily="34" charset="0"/>
              </a:rPr>
              <a:t> </a:t>
            </a:r>
            <a:r>
              <a:rPr lang="en-US" sz="3200" dirty="0">
                <a:solidFill>
                  <a:schemeClr val="accent2"/>
                </a:solidFill>
                <a:latin typeface="Arial" panose="020B0604020202020204" pitchFamily="34" charset="0"/>
                <a:cs typeface="Arial" panose="020B0604020202020204" pitchFamily="34" charset="0"/>
              </a:rPr>
              <a:t>Miami City Ballet</a:t>
            </a:r>
          </a:p>
          <a:p>
            <a:pPr>
              <a:spcAft>
                <a:spcPts val="600"/>
              </a:spcAft>
            </a:pPr>
            <a:r>
              <a:rPr lang="en-US" sz="3200" b="1" dirty="0">
                <a:solidFill>
                  <a:schemeClr val="bg1"/>
                </a:solidFill>
                <a:latin typeface="Arial" panose="020B0604020202020204" pitchFamily="34" charset="0"/>
                <a:cs typeface="Arial" panose="020B0604020202020204" pitchFamily="34" charset="0"/>
              </a:rPr>
              <a:t>Jennifer Ray, </a:t>
            </a:r>
            <a:r>
              <a:rPr lang="en-US" sz="3200" dirty="0">
                <a:solidFill>
                  <a:schemeClr val="accent2"/>
                </a:solidFill>
                <a:latin typeface="Arial" panose="020B0604020202020204" pitchFamily="34" charset="0"/>
                <a:cs typeface="Arial" panose="020B0604020202020204" pitchFamily="34" charset="0"/>
              </a:rPr>
              <a:t>Miami Jewish Health Foundation</a:t>
            </a:r>
          </a:p>
        </p:txBody>
      </p:sp>
    </p:spTree>
    <p:extLst>
      <p:ext uri="{BB962C8B-B14F-4D97-AF65-F5344CB8AC3E}">
        <p14:creationId xmlns:p14="http://schemas.microsoft.com/office/powerpoint/2010/main" val="3557774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F3D342-8E01-644C-8070-2FDCE997EF87}"/>
              </a:ext>
            </a:extLst>
          </p:cNvPr>
          <p:cNvSpPr txBox="1"/>
          <p:nvPr/>
        </p:nvSpPr>
        <p:spPr>
          <a:xfrm>
            <a:off x="4852989" y="2837041"/>
            <a:ext cx="4672010" cy="1569660"/>
          </a:xfrm>
          <a:prstGeom prst="rect">
            <a:avLst/>
          </a:prstGeom>
          <a:noFill/>
        </p:spPr>
        <p:txBody>
          <a:bodyPr wrap="square" rtlCol="0">
            <a:spAutoFit/>
          </a:bodyPr>
          <a:lstStyle/>
          <a:p>
            <a:r>
              <a:rPr lang="en-US" sz="2400" dirty="0">
                <a:solidFill>
                  <a:schemeClr val="bg1"/>
                </a:solidFill>
                <a:latin typeface="Arial" panose="020B0604020202020204" pitchFamily="34" charset="0"/>
                <a:ea typeface="Helvetica Neue Light" panose="02000403000000020004" pitchFamily="2" charset="0"/>
                <a:cs typeface="Arial" panose="020B0604020202020204" pitchFamily="34" charset="0"/>
              </a:rPr>
              <a:t>Outcome of </a:t>
            </a:r>
            <a:r>
              <a:rPr lang="en-US"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donor-based </a:t>
            </a:r>
            <a:r>
              <a:rPr lang="en-US" sz="2400" dirty="0">
                <a:solidFill>
                  <a:schemeClr val="bg1"/>
                </a:solidFill>
                <a:latin typeface="Arial" panose="020B0604020202020204" pitchFamily="34" charset="0"/>
                <a:ea typeface="Helvetica Neue Light" panose="02000403000000020004" pitchFamily="2" charset="0"/>
                <a:cs typeface="Arial" panose="020B0604020202020204" pitchFamily="34" charset="0"/>
              </a:rPr>
              <a:t>activities that promote management of the relationship with the donor.</a:t>
            </a:r>
          </a:p>
        </p:txBody>
      </p:sp>
      <p:pic>
        <p:nvPicPr>
          <p:cNvPr id="5" name="Picture 4">
            <a:extLst>
              <a:ext uri="{FF2B5EF4-FFF2-40B4-BE49-F238E27FC236}">
                <a16:creationId xmlns:a16="http://schemas.microsoft.com/office/drawing/2014/main" id="{C9928977-C111-4C45-ABB3-2F35E7878472}"/>
              </a:ext>
            </a:extLst>
          </p:cNvPr>
          <p:cNvPicPr>
            <a:picLocks noChangeAspect="1"/>
          </p:cNvPicPr>
          <p:nvPr/>
        </p:nvPicPr>
        <p:blipFill>
          <a:blip r:embed="rId2"/>
          <a:stretch>
            <a:fillRect/>
          </a:stretch>
        </p:blipFill>
        <p:spPr>
          <a:xfrm>
            <a:off x="2667002" y="1991285"/>
            <a:ext cx="2356247" cy="2356247"/>
          </a:xfrm>
          <a:prstGeom prst="rect">
            <a:avLst/>
          </a:prstGeom>
        </p:spPr>
      </p:pic>
      <p:sp>
        <p:nvSpPr>
          <p:cNvPr id="2" name="TextBox 1">
            <a:extLst>
              <a:ext uri="{FF2B5EF4-FFF2-40B4-BE49-F238E27FC236}">
                <a16:creationId xmlns:a16="http://schemas.microsoft.com/office/drawing/2014/main" id="{4125D40B-DE8E-0442-99A0-6E80C348525E}"/>
              </a:ext>
            </a:extLst>
          </p:cNvPr>
          <p:cNvSpPr txBox="1"/>
          <p:nvPr/>
        </p:nvSpPr>
        <p:spPr>
          <a:xfrm>
            <a:off x="4852990" y="2305614"/>
            <a:ext cx="4259479" cy="584775"/>
          </a:xfrm>
          <a:prstGeom prst="rect">
            <a:avLst/>
          </a:prstGeom>
          <a:noFill/>
        </p:spPr>
        <p:txBody>
          <a:bodyPr wrap="square" rtlCol="0">
            <a:spAutoFit/>
          </a:bodyPr>
          <a:lstStyle/>
          <a:p>
            <a:r>
              <a:rPr lang="en-US" sz="3200" b="1" dirty="0">
                <a:solidFill>
                  <a:schemeClr val="accent2"/>
                </a:solidFill>
                <a:latin typeface="Arial" panose="020B0604020202020204" pitchFamily="34" charset="0"/>
                <a:ea typeface="Helvetica Neue" panose="02000503000000020004" pitchFamily="2" charset="0"/>
                <a:cs typeface="Arial" panose="020B0604020202020204" pitchFamily="34" charset="0"/>
              </a:rPr>
              <a:t>Donor Relations</a:t>
            </a:r>
          </a:p>
        </p:txBody>
      </p:sp>
      <p:sp>
        <p:nvSpPr>
          <p:cNvPr id="6" name="TextBox 5">
            <a:extLst>
              <a:ext uri="{FF2B5EF4-FFF2-40B4-BE49-F238E27FC236}">
                <a16:creationId xmlns:a16="http://schemas.microsoft.com/office/drawing/2014/main" id="{94EF1119-8A82-9940-BCF7-5F0B0366DBEC}"/>
              </a:ext>
            </a:extLst>
          </p:cNvPr>
          <p:cNvSpPr txBox="1"/>
          <p:nvPr/>
        </p:nvSpPr>
        <p:spPr>
          <a:xfrm>
            <a:off x="5663210" y="4674102"/>
            <a:ext cx="3975497"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Helvetica Neue Light" panose="02000403000000020004" pitchFamily="2" charset="0"/>
                <a:cs typeface="Arial" panose="020B0604020202020204" pitchFamily="34" charset="0"/>
              </a:rPr>
              <a:t>Julia </a:t>
            </a:r>
            <a:r>
              <a:rPr lang="en-US" sz="1600"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Emlen</a:t>
            </a:r>
            <a:endParaRPr lang="en-US" sz="1600"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a:p>
            <a:r>
              <a:rPr lang="en-US" sz="1600" i="1" dirty="0">
                <a:solidFill>
                  <a:schemeClr val="bg1"/>
                </a:solidFill>
                <a:latin typeface="Arial" panose="020B0604020202020204" pitchFamily="34" charset="0"/>
                <a:ea typeface="Helvetica Neue Light" panose="02000403000000020004" pitchFamily="2" charset="0"/>
                <a:cs typeface="Arial" panose="020B0604020202020204" pitchFamily="34" charset="0"/>
              </a:rPr>
              <a:t>Journal of Stewardship &amp; Donor Relations</a:t>
            </a:r>
          </a:p>
        </p:txBody>
      </p:sp>
    </p:spTree>
    <p:extLst>
      <p:ext uri="{BB962C8B-B14F-4D97-AF65-F5344CB8AC3E}">
        <p14:creationId xmlns:p14="http://schemas.microsoft.com/office/powerpoint/2010/main" val="255199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8239ECF4-6711-920C-BBDC-25AB12CC7569}"/>
              </a:ext>
            </a:extLst>
          </p:cNvPr>
          <p:cNvPicPr>
            <a:picLocks noChangeAspect="1"/>
          </p:cNvPicPr>
          <p:nvPr/>
        </p:nvPicPr>
        <p:blipFill>
          <a:blip r:embed="rId2"/>
          <a:stretch>
            <a:fillRect/>
          </a:stretch>
        </p:blipFill>
        <p:spPr>
          <a:xfrm>
            <a:off x="8631046" y="5374417"/>
            <a:ext cx="2127998" cy="980087"/>
          </a:xfrm>
          <a:prstGeom prst="rect">
            <a:avLst/>
          </a:prstGeom>
        </p:spPr>
      </p:pic>
      <p:sp>
        <p:nvSpPr>
          <p:cNvPr id="5" name="TextBox 4">
            <a:extLst>
              <a:ext uri="{FF2B5EF4-FFF2-40B4-BE49-F238E27FC236}">
                <a16:creationId xmlns:a16="http://schemas.microsoft.com/office/drawing/2014/main" id="{B63E0ECB-0FAE-1662-2CA0-1AF6C8FE3E2A}"/>
              </a:ext>
            </a:extLst>
          </p:cNvPr>
          <p:cNvSpPr txBox="1"/>
          <p:nvPr/>
        </p:nvSpPr>
        <p:spPr>
          <a:xfrm>
            <a:off x="1068779" y="1583456"/>
            <a:ext cx="9476509" cy="1200329"/>
          </a:xfrm>
          <a:prstGeom prst="rect">
            <a:avLst/>
          </a:prstGeom>
          <a:noFill/>
        </p:spPr>
        <p:txBody>
          <a:bodyPr wrap="square" rtlCol="0">
            <a:spAutoFit/>
          </a:bodyPr>
          <a:lstStyle/>
          <a:p>
            <a:r>
              <a:rPr lang="en-US" sz="7200" b="1" dirty="0">
                <a:solidFill>
                  <a:schemeClr val="accent5"/>
                </a:solidFill>
                <a:latin typeface="Arial" panose="020B0604020202020204" pitchFamily="34" charset="0"/>
                <a:cs typeface="Arial" panose="020B0604020202020204" pitchFamily="34" charset="0"/>
              </a:rPr>
              <a:t>Loving Your Donors</a:t>
            </a:r>
          </a:p>
        </p:txBody>
      </p:sp>
      <p:sp>
        <p:nvSpPr>
          <p:cNvPr id="6" name="TextBox 5">
            <a:extLst>
              <a:ext uri="{FF2B5EF4-FFF2-40B4-BE49-F238E27FC236}">
                <a16:creationId xmlns:a16="http://schemas.microsoft.com/office/drawing/2014/main" id="{AD54BCE0-FA4E-082A-F8D4-09DD305E1957}"/>
              </a:ext>
            </a:extLst>
          </p:cNvPr>
          <p:cNvSpPr txBox="1"/>
          <p:nvPr/>
        </p:nvSpPr>
        <p:spPr>
          <a:xfrm>
            <a:off x="1068778" y="3101518"/>
            <a:ext cx="9476509" cy="1723549"/>
          </a:xfrm>
          <a:prstGeom prst="rect">
            <a:avLst/>
          </a:prstGeom>
          <a:noFill/>
        </p:spPr>
        <p:txBody>
          <a:bodyPr wrap="square" rtlCol="0">
            <a:spAutoFit/>
          </a:bodyPr>
          <a:lstStyle/>
          <a:p>
            <a:pPr>
              <a:spcAft>
                <a:spcPts val="600"/>
              </a:spcAft>
            </a:pPr>
            <a:r>
              <a:rPr lang="en-US" sz="3200" b="1" dirty="0">
                <a:solidFill>
                  <a:schemeClr val="bg1"/>
                </a:solidFill>
                <a:latin typeface="Arial" panose="020B0604020202020204" pitchFamily="34" charset="0"/>
                <a:cs typeface="Arial" panose="020B0604020202020204" pitchFamily="34" charset="0"/>
              </a:rPr>
              <a:t>Orlando Gonzalez, </a:t>
            </a:r>
            <a:r>
              <a:rPr lang="en-US" sz="3200" dirty="0">
                <a:solidFill>
                  <a:schemeClr val="accent2"/>
                </a:solidFill>
                <a:latin typeface="Arial" panose="020B0604020202020204" pitchFamily="34" charset="0"/>
                <a:cs typeface="Arial" panose="020B0604020202020204" pitchFamily="34" charset="0"/>
              </a:rPr>
              <a:t>SAVE</a:t>
            </a:r>
          </a:p>
          <a:p>
            <a:pPr>
              <a:spcAft>
                <a:spcPts val="600"/>
              </a:spcAft>
            </a:pPr>
            <a:r>
              <a:rPr lang="en-US" sz="3200" b="1" dirty="0" err="1">
                <a:solidFill>
                  <a:schemeClr val="bg1"/>
                </a:solidFill>
                <a:latin typeface="Arial" panose="020B0604020202020204" pitchFamily="34" charset="0"/>
                <a:cs typeface="Arial" panose="020B0604020202020204" pitchFamily="34" charset="0"/>
              </a:rPr>
              <a:t>Orene</a:t>
            </a:r>
            <a:r>
              <a:rPr lang="en-US" sz="3200" b="1" dirty="0">
                <a:solidFill>
                  <a:schemeClr val="bg1"/>
                </a:solidFill>
                <a:latin typeface="Arial" panose="020B0604020202020204" pitchFamily="34" charset="0"/>
                <a:cs typeface="Arial" panose="020B0604020202020204" pitchFamily="34" charset="0"/>
              </a:rPr>
              <a:t> Harris,</a:t>
            </a:r>
            <a:r>
              <a:rPr lang="en-US" sz="3200" b="1" dirty="0">
                <a:solidFill>
                  <a:schemeClr val="accent2"/>
                </a:solidFill>
                <a:latin typeface="Arial" panose="020B0604020202020204" pitchFamily="34" charset="0"/>
                <a:cs typeface="Arial" panose="020B0604020202020204" pitchFamily="34" charset="0"/>
              </a:rPr>
              <a:t> </a:t>
            </a:r>
            <a:r>
              <a:rPr lang="en-US" sz="3200" dirty="0">
                <a:solidFill>
                  <a:schemeClr val="accent2"/>
                </a:solidFill>
                <a:latin typeface="Arial" panose="020B0604020202020204" pitchFamily="34" charset="0"/>
                <a:cs typeface="Arial" panose="020B0604020202020204" pitchFamily="34" charset="0"/>
              </a:rPr>
              <a:t>Miami City Ballet</a:t>
            </a:r>
          </a:p>
          <a:p>
            <a:pPr>
              <a:spcAft>
                <a:spcPts val="600"/>
              </a:spcAft>
            </a:pPr>
            <a:r>
              <a:rPr lang="en-US" sz="3200" b="1" dirty="0">
                <a:solidFill>
                  <a:schemeClr val="bg1"/>
                </a:solidFill>
                <a:latin typeface="Arial" panose="020B0604020202020204" pitchFamily="34" charset="0"/>
                <a:cs typeface="Arial" panose="020B0604020202020204" pitchFamily="34" charset="0"/>
              </a:rPr>
              <a:t>Jennifer Ray, </a:t>
            </a:r>
            <a:r>
              <a:rPr lang="en-US" sz="3200" dirty="0">
                <a:solidFill>
                  <a:schemeClr val="accent2"/>
                </a:solidFill>
                <a:latin typeface="Arial" panose="020B0604020202020204" pitchFamily="34" charset="0"/>
                <a:cs typeface="Arial" panose="020B0604020202020204" pitchFamily="34" charset="0"/>
              </a:rPr>
              <a:t>Miami Jewish Health Foundation</a:t>
            </a:r>
          </a:p>
        </p:txBody>
      </p:sp>
    </p:spTree>
    <p:extLst>
      <p:ext uri="{BB962C8B-B14F-4D97-AF65-F5344CB8AC3E}">
        <p14:creationId xmlns:p14="http://schemas.microsoft.com/office/powerpoint/2010/main" val="163710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the mouth open&#10;&#10;Description automatically generated with low confidence">
            <a:extLst>
              <a:ext uri="{FF2B5EF4-FFF2-40B4-BE49-F238E27FC236}">
                <a16:creationId xmlns:a16="http://schemas.microsoft.com/office/drawing/2014/main" id="{78B7C632-4698-DEE0-A748-B563D38199ED}"/>
              </a:ext>
            </a:extLst>
          </p:cNvPr>
          <p:cNvPicPr>
            <a:picLocks noChangeAspect="1"/>
          </p:cNvPicPr>
          <p:nvPr/>
        </p:nvPicPr>
        <p:blipFill rotWithShape="1">
          <a:blip r:embed="rId2"/>
          <a:srcRect l="5884" r="-1" b="-1"/>
          <a:stretch/>
        </p:blipFill>
        <p:spPr>
          <a:xfrm>
            <a:off x="-1270659"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6305150-6666-7549-BD17-B65FA7FAEF7E}"/>
              </a:ext>
            </a:extLst>
          </p:cNvPr>
          <p:cNvSpPr txBox="1"/>
          <p:nvPr/>
        </p:nvSpPr>
        <p:spPr>
          <a:xfrm>
            <a:off x="6925967" y="1662304"/>
            <a:ext cx="4509970" cy="3742762"/>
          </a:xfrm>
          <a:prstGeom prst="rect">
            <a:avLst/>
          </a:prstGeom>
        </p:spPr>
        <p:txBody>
          <a:bodyPr vert="horz" lIns="91440" tIns="45720" rIns="91440" bIns="45720" rtlCol="0">
            <a:noAutofit/>
          </a:bodyPr>
          <a:lstStyle/>
          <a:p>
            <a:pPr>
              <a:lnSpc>
                <a:spcPct val="90000"/>
              </a:lnSpc>
              <a:spcAft>
                <a:spcPts val="600"/>
              </a:spcAft>
            </a:pPr>
            <a:r>
              <a:rPr lang="en-US" sz="2800" dirty="0">
                <a:latin typeface="Arial" panose="020B0604020202020204" pitchFamily="34" charset="0"/>
                <a:cs typeface="Arial" panose="020B0604020202020204" pitchFamily="34" charset="0"/>
              </a:rPr>
              <a:t>On behalf of the Board of Trustees of the Springfield Food Pantry, I want to thank you for your generous gift of $1,000.</a:t>
            </a:r>
          </a:p>
          <a:p>
            <a:pPr>
              <a:lnSpc>
                <a:spcPct val="90000"/>
              </a:lnSpc>
              <a:spcAft>
                <a:spcPts val="600"/>
              </a:spcAft>
            </a:pPr>
            <a:endParaRPr lang="en-US" sz="2800" dirty="0">
              <a:latin typeface="Arial" panose="020B0604020202020204" pitchFamily="34" charset="0"/>
              <a:cs typeface="Arial" panose="020B0604020202020204" pitchFamily="34" charset="0"/>
            </a:endParaRPr>
          </a:p>
          <a:p>
            <a:pPr>
              <a:lnSpc>
                <a:spcPct val="90000"/>
              </a:lnSpc>
              <a:spcAft>
                <a:spcPts val="600"/>
              </a:spcAft>
            </a:pPr>
            <a:r>
              <a:rPr lang="en-US" sz="2800" dirty="0">
                <a:latin typeface="Arial" panose="020B0604020202020204" pitchFamily="34" charset="0"/>
                <a:cs typeface="Arial" panose="020B0604020202020204" pitchFamily="34" charset="0"/>
              </a:rPr>
              <a:t>Your gift will make a big difference in the lives of the people we serve.</a:t>
            </a:r>
          </a:p>
        </p:txBody>
      </p:sp>
    </p:spTree>
    <p:extLst>
      <p:ext uri="{BB962C8B-B14F-4D97-AF65-F5344CB8AC3E}">
        <p14:creationId xmlns:p14="http://schemas.microsoft.com/office/powerpoint/2010/main" val="44337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 up of a cigarette&#10;&#10;Description automatically generated with low confidence">
            <a:extLst>
              <a:ext uri="{FF2B5EF4-FFF2-40B4-BE49-F238E27FC236}">
                <a16:creationId xmlns:a16="http://schemas.microsoft.com/office/drawing/2014/main" id="{3BC9BBB2-0080-9B4B-9682-FD3FFB35D3A2}"/>
              </a:ext>
            </a:extLst>
          </p:cNvPr>
          <p:cNvPicPr>
            <a:picLocks noChangeAspect="1"/>
          </p:cNvPicPr>
          <p:nvPr/>
        </p:nvPicPr>
        <p:blipFill>
          <a:blip r:embed="rId2"/>
          <a:stretch>
            <a:fillRect/>
          </a:stretch>
        </p:blipFill>
        <p:spPr>
          <a:xfrm>
            <a:off x="-1438656" y="-1022598"/>
            <a:ext cx="13630656" cy="10222992"/>
          </a:xfrm>
          <a:prstGeom prst="rect">
            <a:avLst/>
          </a:prstGeom>
        </p:spPr>
      </p:pic>
      <p:sp>
        <p:nvSpPr>
          <p:cNvPr id="4" name="TextBox 3">
            <a:extLst>
              <a:ext uri="{FF2B5EF4-FFF2-40B4-BE49-F238E27FC236}">
                <a16:creationId xmlns:a16="http://schemas.microsoft.com/office/drawing/2014/main" id="{26305150-6666-7549-BD17-B65FA7FAEF7E}"/>
              </a:ext>
            </a:extLst>
          </p:cNvPr>
          <p:cNvSpPr txBox="1"/>
          <p:nvPr/>
        </p:nvSpPr>
        <p:spPr>
          <a:xfrm>
            <a:off x="950681" y="797510"/>
            <a:ext cx="9804405" cy="526297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You have just done something wonderful.</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Mary and John Smith turn to the Springfield Food Pantry each week to help keep their family of four fed. They lost their livelihood when their restaurant closed during the pandemic.</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They are loving, responsible parents just struggling to get by.</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Your gift of $1,000 made that a little easier. And for that, we cannot thank you enough</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98324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8239ECF4-6711-920C-BBDC-25AB12CC7569}"/>
              </a:ext>
            </a:extLst>
          </p:cNvPr>
          <p:cNvPicPr>
            <a:picLocks noChangeAspect="1"/>
          </p:cNvPicPr>
          <p:nvPr/>
        </p:nvPicPr>
        <p:blipFill>
          <a:blip r:embed="rId2"/>
          <a:stretch>
            <a:fillRect/>
          </a:stretch>
        </p:blipFill>
        <p:spPr>
          <a:xfrm>
            <a:off x="8631046" y="5374417"/>
            <a:ext cx="2127998" cy="980087"/>
          </a:xfrm>
          <a:prstGeom prst="rect">
            <a:avLst/>
          </a:prstGeom>
        </p:spPr>
      </p:pic>
      <p:sp>
        <p:nvSpPr>
          <p:cNvPr id="5" name="TextBox 4">
            <a:extLst>
              <a:ext uri="{FF2B5EF4-FFF2-40B4-BE49-F238E27FC236}">
                <a16:creationId xmlns:a16="http://schemas.microsoft.com/office/drawing/2014/main" id="{B63E0ECB-0FAE-1662-2CA0-1AF6C8FE3E2A}"/>
              </a:ext>
            </a:extLst>
          </p:cNvPr>
          <p:cNvSpPr txBox="1"/>
          <p:nvPr/>
        </p:nvSpPr>
        <p:spPr>
          <a:xfrm>
            <a:off x="1068779" y="1583456"/>
            <a:ext cx="9476509" cy="1200329"/>
          </a:xfrm>
          <a:prstGeom prst="rect">
            <a:avLst/>
          </a:prstGeom>
          <a:noFill/>
        </p:spPr>
        <p:txBody>
          <a:bodyPr wrap="square" rtlCol="0">
            <a:spAutoFit/>
          </a:bodyPr>
          <a:lstStyle/>
          <a:p>
            <a:r>
              <a:rPr lang="en-US" sz="7200" b="1" dirty="0">
                <a:solidFill>
                  <a:schemeClr val="accent5"/>
                </a:solidFill>
                <a:latin typeface="Arial" panose="020B0604020202020204" pitchFamily="34" charset="0"/>
                <a:cs typeface="Arial" panose="020B0604020202020204" pitchFamily="34" charset="0"/>
              </a:rPr>
              <a:t>Loving Your Donors</a:t>
            </a:r>
          </a:p>
        </p:txBody>
      </p:sp>
      <p:sp>
        <p:nvSpPr>
          <p:cNvPr id="6" name="TextBox 5">
            <a:extLst>
              <a:ext uri="{FF2B5EF4-FFF2-40B4-BE49-F238E27FC236}">
                <a16:creationId xmlns:a16="http://schemas.microsoft.com/office/drawing/2014/main" id="{AD54BCE0-FA4E-082A-F8D4-09DD305E1957}"/>
              </a:ext>
            </a:extLst>
          </p:cNvPr>
          <p:cNvSpPr txBox="1"/>
          <p:nvPr/>
        </p:nvSpPr>
        <p:spPr>
          <a:xfrm>
            <a:off x="1068778" y="3101518"/>
            <a:ext cx="9476509" cy="1723549"/>
          </a:xfrm>
          <a:prstGeom prst="rect">
            <a:avLst/>
          </a:prstGeom>
          <a:noFill/>
        </p:spPr>
        <p:txBody>
          <a:bodyPr wrap="square" rtlCol="0">
            <a:spAutoFit/>
          </a:bodyPr>
          <a:lstStyle/>
          <a:p>
            <a:pPr>
              <a:spcAft>
                <a:spcPts val="600"/>
              </a:spcAft>
            </a:pPr>
            <a:r>
              <a:rPr lang="en-US" sz="3200" b="1" dirty="0">
                <a:solidFill>
                  <a:schemeClr val="bg1"/>
                </a:solidFill>
                <a:latin typeface="Arial" panose="020B0604020202020204" pitchFamily="34" charset="0"/>
                <a:cs typeface="Arial" panose="020B0604020202020204" pitchFamily="34" charset="0"/>
              </a:rPr>
              <a:t>Orlando Gonzalez, </a:t>
            </a:r>
            <a:r>
              <a:rPr lang="en-US" sz="3200" dirty="0">
                <a:solidFill>
                  <a:schemeClr val="accent2"/>
                </a:solidFill>
                <a:latin typeface="Arial" panose="020B0604020202020204" pitchFamily="34" charset="0"/>
                <a:cs typeface="Arial" panose="020B0604020202020204" pitchFamily="34" charset="0"/>
              </a:rPr>
              <a:t>SAVE</a:t>
            </a:r>
          </a:p>
          <a:p>
            <a:pPr>
              <a:spcAft>
                <a:spcPts val="600"/>
              </a:spcAft>
            </a:pPr>
            <a:r>
              <a:rPr lang="en-US" sz="3200" b="1" dirty="0" err="1">
                <a:solidFill>
                  <a:schemeClr val="bg1"/>
                </a:solidFill>
                <a:latin typeface="Arial" panose="020B0604020202020204" pitchFamily="34" charset="0"/>
                <a:cs typeface="Arial" panose="020B0604020202020204" pitchFamily="34" charset="0"/>
              </a:rPr>
              <a:t>Orene</a:t>
            </a:r>
            <a:r>
              <a:rPr lang="en-US" sz="3200" b="1" dirty="0">
                <a:solidFill>
                  <a:schemeClr val="bg1"/>
                </a:solidFill>
                <a:latin typeface="Arial" panose="020B0604020202020204" pitchFamily="34" charset="0"/>
                <a:cs typeface="Arial" panose="020B0604020202020204" pitchFamily="34" charset="0"/>
              </a:rPr>
              <a:t> Harris,</a:t>
            </a:r>
            <a:r>
              <a:rPr lang="en-US" sz="3200" b="1" dirty="0">
                <a:solidFill>
                  <a:schemeClr val="accent2"/>
                </a:solidFill>
                <a:latin typeface="Arial" panose="020B0604020202020204" pitchFamily="34" charset="0"/>
                <a:cs typeface="Arial" panose="020B0604020202020204" pitchFamily="34" charset="0"/>
              </a:rPr>
              <a:t> </a:t>
            </a:r>
            <a:r>
              <a:rPr lang="en-US" sz="3200" dirty="0">
                <a:solidFill>
                  <a:schemeClr val="accent2"/>
                </a:solidFill>
                <a:latin typeface="Arial" panose="020B0604020202020204" pitchFamily="34" charset="0"/>
                <a:cs typeface="Arial" panose="020B0604020202020204" pitchFamily="34" charset="0"/>
              </a:rPr>
              <a:t>Miami City Ballet</a:t>
            </a:r>
          </a:p>
          <a:p>
            <a:pPr>
              <a:spcAft>
                <a:spcPts val="600"/>
              </a:spcAft>
            </a:pPr>
            <a:r>
              <a:rPr lang="en-US" sz="3200" b="1" dirty="0">
                <a:solidFill>
                  <a:schemeClr val="bg1"/>
                </a:solidFill>
                <a:latin typeface="Arial" panose="020B0604020202020204" pitchFamily="34" charset="0"/>
                <a:cs typeface="Arial" panose="020B0604020202020204" pitchFamily="34" charset="0"/>
              </a:rPr>
              <a:t>Jennifer Ray, </a:t>
            </a:r>
            <a:r>
              <a:rPr lang="en-US" sz="3200" dirty="0">
                <a:solidFill>
                  <a:schemeClr val="accent2"/>
                </a:solidFill>
                <a:latin typeface="Arial" panose="020B0604020202020204" pitchFamily="34" charset="0"/>
                <a:cs typeface="Arial" panose="020B0604020202020204" pitchFamily="34" charset="0"/>
              </a:rPr>
              <a:t>Miami Jewish Health Foundation</a:t>
            </a:r>
          </a:p>
        </p:txBody>
      </p:sp>
    </p:spTree>
    <p:extLst>
      <p:ext uri="{BB962C8B-B14F-4D97-AF65-F5344CB8AC3E}">
        <p14:creationId xmlns:p14="http://schemas.microsoft.com/office/powerpoint/2010/main" val="1143823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curly hair&#10;&#10;Description automatically generated with low confidence">
            <a:extLst>
              <a:ext uri="{FF2B5EF4-FFF2-40B4-BE49-F238E27FC236}">
                <a16:creationId xmlns:a16="http://schemas.microsoft.com/office/drawing/2014/main" id="{3A13FD36-331D-FF1F-E0FE-94E5C351FFC8}"/>
              </a:ext>
            </a:extLst>
          </p:cNvPr>
          <p:cNvPicPr>
            <a:picLocks noChangeAspect="1"/>
          </p:cNvPicPr>
          <p:nvPr/>
        </p:nvPicPr>
        <p:blipFill>
          <a:blip r:embed="rId2"/>
          <a:stretch>
            <a:fillRect/>
          </a:stretch>
        </p:blipFill>
        <p:spPr>
          <a:xfrm>
            <a:off x="0" y="-308760"/>
            <a:ext cx="12192000" cy="8651875"/>
          </a:xfrm>
          <a:prstGeom prst="rect">
            <a:avLst/>
          </a:prstGeom>
        </p:spPr>
      </p:pic>
      <p:sp>
        <p:nvSpPr>
          <p:cNvPr id="4" name="TextBox 3">
            <a:extLst>
              <a:ext uri="{FF2B5EF4-FFF2-40B4-BE49-F238E27FC236}">
                <a16:creationId xmlns:a16="http://schemas.microsoft.com/office/drawing/2014/main" id="{B3CBC6E1-8531-080F-E1E0-5F7B973DC4CC}"/>
              </a:ext>
            </a:extLst>
          </p:cNvPr>
          <p:cNvSpPr txBox="1"/>
          <p:nvPr/>
        </p:nvSpPr>
        <p:spPr>
          <a:xfrm>
            <a:off x="166255" y="5193555"/>
            <a:ext cx="12025745"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The Scary Truth About Donor Retention</a:t>
            </a:r>
          </a:p>
        </p:txBody>
      </p:sp>
    </p:spTree>
    <p:extLst>
      <p:ext uri="{BB962C8B-B14F-4D97-AF65-F5344CB8AC3E}">
        <p14:creationId xmlns:p14="http://schemas.microsoft.com/office/powerpoint/2010/main" val="91305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text, bin&#10;&#10;Description automatically generated">
            <a:extLst>
              <a:ext uri="{FF2B5EF4-FFF2-40B4-BE49-F238E27FC236}">
                <a16:creationId xmlns:a16="http://schemas.microsoft.com/office/drawing/2014/main" id="{6DB16B33-7D1E-E107-11F9-109345D4CBEF}"/>
              </a:ext>
            </a:extLst>
          </p:cNvPr>
          <p:cNvPicPr>
            <a:picLocks noChangeAspect="1"/>
          </p:cNvPicPr>
          <p:nvPr/>
        </p:nvPicPr>
        <p:blipFill rotWithShape="1">
          <a:blip r:embed="rId2"/>
          <a:srcRect l="1716" r="1579"/>
          <a:stretch/>
        </p:blipFill>
        <p:spPr>
          <a:xfrm>
            <a:off x="522514" y="528452"/>
            <a:ext cx="11162806" cy="5801096"/>
          </a:xfrm>
          <a:prstGeom prst="rect">
            <a:avLst/>
          </a:prstGeom>
        </p:spPr>
      </p:pic>
    </p:spTree>
    <p:extLst>
      <p:ext uri="{BB962C8B-B14F-4D97-AF65-F5344CB8AC3E}">
        <p14:creationId xmlns:p14="http://schemas.microsoft.com/office/powerpoint/2010/main" val="4207525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ky, sign, outdoor&#10;&#10;Description automatically generated">
            <a:extLst>
              <a:ext uri="{FF2B5EF4-FFF2-40B4-BE49-F238E27FC236}">
                <a16:creationId xmlns:a16="http://schemas.microsoft.com/office/drawing/2014/main" id="{2406CB3A-5725-EC43-AC80-5983E9DFA802}"/>
              </a:ext>
            </a:extLst>
          </p:cNvPr>
          <p:cNvPicPr>
            <a:picLocks noChangeAspect="1"/>
          </p:cNvPicPr>
          <p:nvPr/>
        </p:nvPicPr>
        <p:blipFill>
          <a:blip r:embed="rId2"/>
          <a:stretch>
            <a:fillRect/>
          </a:stretch>
        </p:blipFill>
        <p:spPr>
          <a:xfrm>
            <a:off x="-100208" y="-3000770"/>
            <a:ext cx="17599068" cy="11791375"/>
          </a:xfrm>
          <a:prstGeom prst="rect">
            <a:avLst/>
          </a:prstGeom>
        </p:spPr>
      </p:pic>
      <p:sp>
        <p:nvSpPr>
          <p:cNvPr id="5" name="TextBox 4">
            <a:extLst>
              <a:ext uri="{FF2B5EF4-FFF2-40B4-BE49-F238E27FC236}">
                <a16:creationId xmlns:a16="http://schemas.microsoft.com/office/drawing/2014/main" id="{91A9E16A-55FA-624A-A5D5-30BF711CBE16}"/>
              </a:ext>
            </a:extLst>
          </p:cNvPr>
          <p:cNvSpPr txBox="1"/>
          <p:nvPr/>
        </p:nvSpPr>
        <p:spPr>
          <a:xfrm>
            <a:off x="1077235" y="5489636"/>
            <a:ext cx="2705621" cy="646331"/>
          </a:xfrm>
          <a:prstGeom prst="rect">
            <a:avLst/>
          </a:prstGeom>
          <a:solidFill>
            <a:srgbClr val="0C673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5%</a:t>
            </a:r>
            <a:r>
              <a:rPr lang="en-US" dirty="0">
                <a:solidFill>
                  <a:schemeClr val="bg1"/>
                </a:solidFill>
                <a:latin typeface="Arial" panose="020B0604020202020204" pitchFamily="34" charset="0"/>
                <a:cs typeface="Arial" panose="020B0604020202020204" pitchFamily="34" charset="0"/>
              </a:rPr>
              <a:t> Thought they were not needed.</a:t>
            </a:r>
          </a:p>
        </p:txBody>
      </p:sp>
      <p:sp>
        <p:nvSpPr>
          <p:cNvPr id="8" name="TextBox 7">
            <a:extLst>
              <a:ext uri="{FF2B5EF4-FFF2-40B4-BE49-F238E27FC236}">
                <a16:creationId xmlns:a16="http://schemas.microsoft.com/office/drawing/2014/main" id="{1EE6DF26-E89C-0242-9C87-6E6E0A6B02F4}"/>
              </a:ext>
            </a:extLst>
          </p:cNvPr>
          <p:cNvSpPr txBox="1"/>
          <p:nvPr/>
        </p:nvSpPr>
        <p:spPr>
          <a:xfrm>
            <a:off x="1077236" y="4756399"/>
            <a:ext cx="2705621" cy="646331"/>
          </a:xfrm>
          <a:prstGeom prst="rect">
            <a:avLst/>
          </a:prstGeom>
          <a:solidFill>
            <a:srgbClr val="0C673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8%</a:t>
            </a:r>
            <a:r>
              <a:rPr lang="en-US" dirty="0">
                <a:solidFill>
                  <a:schemeClr val="bg1"/>
                </a:solidFill>
                <a:latin typeface="Arial" panose="020B0604020202020204" pitchFamily="34" charset="0"/>
                <a:cs typeface="Arial" panose="020B0604020202020204" pitchFamily="34" charset="0"/>
              </a:rPr>
              <a:t> No information on how gifts used.</a:t>
            </a:r>
          </a:p>
        </p:txBody>
      </p:sp>
      <p:sp>
        <p:nvSpPr>
          <p:cNvPr id="9" name="TextBox 8">
            <a:extLst>
              <a:ext uri="{FF2B5EF4-FFF2-40B4-BE49-F238E27FC236}">
                <a16:creationId xmlns:a16="http://schemas.microsoft.com/office/drawing/2014/main" id="{4250CAF7-1A6E-E04E-BE9A-AB2EB4DB7E92}"/>
              </a:ext>
            </a:extLst>
          </p:cNvPr>
          <p:cNvSpPr txBox="1"/>
          <p:nvPr/>
        </p:nvSpPr>
        <p:spPr>
          <a:xfrm>
            <a:off x="1077237" y="4021271"/>
            <a:ext cx="2705621" cy="646331"/>
          </a:xfrm>
          <a:prstGeom prst="rect">
            <a:avLst/>
          </a:prstGeom>
          <a:solidFill>
            <a:srgbClr val="0C673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9%</a:t>
            </a:r>
            <a:r>
              <a:rPr lang="en-US" dirty="0">
                <a:solidFill>
                  <a:schemeClr val="bg1"/>
                </a:solidFill>
                <a:latin typeface="Arial" panose="020B0604020202020204" pitchFamily="34" charset="0"/>
                <a:cs typeface="Arial" panose="020B0604020202020204" pitchFamily="34" charset="0"/>
              </a:rPr>
              <a:t> No memory of supporting.</a:t>
            </a:r>
          </a:p>
        </p:txBody>
      </p:sp>
      <p:sp>
        <p:nvSpPr>
          <p:cNvPr id="10" name="TextBox 9">
            <a:extLst>
              <a:ext uri="{FF2B5EF4-FFF2-40B4-BE49-F238E27FC236}">
                <a16:creationId xmlns:a16="http://schemas.microsoft.com/office/drawing/2014/main" id="{FB13C097-1C91-1141-AA8F-34E80A11FADC}"/>
              </a:ext>
            </a:extLst>
          </p:cNvPr>
          <p:cNvSpPr txBox="1"/>
          <p:nvPr/>
        </p:nvSpPr>
        <p:spPr>
          <a:xfrm>
            <a:off x="1077237" y="3563142"/>
            <a:ext cx="2705621" cy="369332"/>
          </a:xfrm>
          <a:prstGeom prst="rect">
            <a:avLst/>
          </a:prstGeom>
          <a:solidFill>
            <a:srgbClr val="0C673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13%</a:t>
            </a:r>
            <a:r>
              <a:rPr lang="en-US" dirty="0">
                <a:solidFill>
                  <a:schemeClr val="bg1"/>
                </a:solidFill>
                <a:latin typeface="Arial" panose="020B0604020202020204" pitchFamily="34" charset="0"/>
                <a:cs typeface="Arial" panose="020B0604020202020204" pitchFamily="34" charset="0"/>
              </a:rPr>
              <a:t> Never got thanked.</a:t>
            </a:r>
          </a:p>
        </p:txBody>
      </p:sp>
      <p:sp>
        <p:nvSpPr>
          <p:cNvPr id="11" name="TextBox 10">
            <a:extLst>
              <a:ext uri="{FF2B5EF4-FFF2-40B4-BE49-F238E27FC236}">
                <a16:creationId xmlns:a16="http://schemas.microsoft.com/office/drawing/2014/main" id="{BB9DFEA1-3033-2F42-8534-28EE3E8208EA}"/>
              </a:ext>
            </a:extLst>
          </p:cNvPr>
          <p:cNvSpPr txBox="1"/>
          <p:nvPr/>
        </p:nvSpPr>
        <p:spPr>
          <a:xfrm>
            <a:off x="1077242" y="1677747"/>
            <a:ext cx="2705621" cy="369332"/>
          </a:xfrm>
          <a:prstGeom prst="rect">
            <a:avLst/>
          </a:prstGeom>
          <a:solidFill>
            <a:srgbClr val="92D050"/>
          </a:solidFill>
        </p:spPr>
        <p:txBody>
          <a:bodyPr wrap="square" rtlCol="0" anchor="ctr" anchorCtr="1">
            <a:spAutoFit/>
          </a:bodyPr>
          <a:lstStyle/>
          <a:p>
            <a:pPr algn="ctr"/>
            <a:r>
              <a:rPr lang="en-US" b="1" dirty="0">
                <a:solidFill>
                  <a:schemeClr val="bg1"/>
                </a:solidFill>
                <a:latin typeface="Arial" panose="020B0604020202020204" pitchFamily="34" charset="0"/>
                <a:cs typeface="Arial" panose="020B0604020202020204" pitchFamily="34" charset="0"/>
              </a:rPr>
              <a:t>16%</a:t>
            </a:r>
            <a:r>
              <a:rPr lang="en-US" dirty="0">
                <a:solidFill>
                  <a:schemeClr val="bg1"/>
                </a:solidFill>
                <a:latin typeface="Arial" panose="020B0604020202020204" pitchFamily="34" charset="0"/>
                <a:cs typeface="Arial" panose="020B0604020202020204" pitchFamily="34" charset="0"/>
              </a:rPr>
              <a:t> Death.</a:t>
            </a:r>
          </a:p>
        </p:txBody>
      </p:sp>
      <p:sp>
        <p:nvSpPr>
          <p:cNvPr id="12" name="TextBox 11">
            <a:extLst>
              <a:ext uri="{FF2B5EF4-FFF2-40B4-BE49-F238E27FC236}">
                <a16:creationId xmlns:a16="http://schemas.microsoft.com/office/drawing/2014/main" id="{3E399C12-AAB3-3443-BF7D-7342EEEBF5AF}"/>
              </a:ext>
            </a:extLst>
          </p:cNvPr>
          <p:cNvSpPr txBox="1"/>
          <p:nvPr/>
        </p:nvSpPr>
        <p:spPr>
          <a:xfrm>
            <a:off x="1077238" y="2119183"/>
            <a:ext cx="2705621" cy="646331"/>
          </a:xfrm>
          <a:prstGeom prst="rect">
            <a:avLst/>
          </a:prstGeom>
          <a:solidFill>
            <a:srgbClr val="0C673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18%</a:t>
            </a:r>
            <a:r>
              <a:rPr lang="en-US" dirty="0">
                <a:solidFill>
                  <a:schemeClr val="bg1"/>
                </a:solidFill>
                <a:latin typeface="Arial" panose="020B0604020202020204" pitchFamily="34" charset="0"/>
                <a:cs typeface="Arial" panose="020B0604020202020204" pitchFamily="34" charset="0"/>
              </a:rPr>
              <a:t> Poor service or communication.</a:t>
            </a:r>
          </a:p>
        </p:txBody>
      </p:sp>
      <p:sp>
        <p:nvSpPr>
          <p:cNvPr id="13" name="TextBox 12">
            <a:extLst>
              <a:ext uri="{FF2B5EF4-FFF2-40B4-BE49-F238E27FC236}">
                <a16:creationId xmlns:a16="http://schemas.microsoft.com/office/drawing/2014/main" id="{BEBA597C-8E2E-5C43-90EE-F79E3C2EB181}"/>
              </a:ext>
            </a:extLst>
          </p:cNvPr>
          <p:cNvSpPr txBox="1"/>
          <p:nvPr/>
        </p:nvSpPr>
        <p:spPr>
          <a:xfrm>
            <a:off x="1077238" y="2837618"/>
            <a:ext cx="2705621" cy="646331"/>
          </a:xfrm>
          <a:prstGeom prst="rect">
            <a:avLst/>
          </a:prstGeom>
          <a:solidFill>
            <a:srgbClr val="0C6732"/>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16%</a:t>
            </a:r>
            <a:r>
              <a:rPr lang="en-US" dirty="0">
                <a:solidFill>
                  <a:schemeClr val="bg1"/>
                </a:solidFill>
                <a:latin typeface="Arial" panose="020B0604020202020204" pitchFamily="34" charset="0"/>
                <a:cs typeface="Arial" panose="020B0604020202020204" pitchFamily="34" charset="0"/>
              </a:rPr>
              <a:t> Others more deserving.</a:t>
            </a:r>
          </a:p>
        </p:txBody>
      </p:sp>
      <p:sp>
        <p:nvSpPr>
          <p:cNvPr id="14" name="TextBox 13">
            <a:extLst>
              <a:ext uri="{FF2B5EF4-FFF2-40B4-BE49-F238E27FC236}">
                <a16:creationId xmlns:a16="http://schemas.microsoft.com/office/drawing/2014/main" id="{6A8B9E4B-CEA7-0746-B89E-B0015BCF4BB2}"/>
              </a:ext>
            </a:extLst>
          </p:cNvPr>
          <p:cNvSpPr txBox="1"/>
          <p:nvPr/>
        </p:nvSpPr>
        <p:spPr>
          <a:xfrm>
            <a:off x="1077238" y="953549"/>
            <a:ext cx="2705621" cy="646331"/>
          </a:xfrm>
          <a:prstGeom prst="rect">
            <a:avLst/>
          </a:prstGeom>
          <a:solidFill>
            <a:srgbClr val="92D05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54%</a:t>
            </a:r>
            <a:r>
              <a:rPr lang="en-US" dirty="0">
                <a:solidFill>
                  <a:schemeClr val="bg1"/>
                </a:solidFill>
                <a:latin typeface="Arial" panose="020B0604020202020204" pitchFamily="34" charset="0"/>
                <a:cs typeface="Arial" panose="020B0604020202020204" pitchFamily="34" charset="0"/>
              </a:rPr>
              <a:t> Could no longer afford to give.</a:t>
            </a:r>
          </a:p>
        </p:txBody>
      </p:sp>
      <p:sp>
        <p:nvSpPr>
          <p:cNvPr id="15" name="TextBox 14">
            <a:extLst>
              <a:ext uri="{FF2B5EF4-FFF2-40B4-BE49-F238E27FC236}">
                <a16:creationId xmlns:a16="http://schemas.microsoft.com/office/drawing/2014/main" id="{B94A7F74-54C0-4041-A600-C87F7CC32332}"/>
              </a:ext>
            </a:extLst>
          </p:cNvPr>
          <p:cNvSpPr txBox="1"/>
          <p:nvPr/>
        </p:nvSpPr>
        <p:spPr>
          <a:xfrm>
            <a:off x="1077235" y="6400800"/>
            <a:ext cx="3022325"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Source: Adrian </a:t>
            </a:r>
            <a:r>
              <a:rPr lang="en-US" sz="1200" dirty="0" err="1">
                <a:solidFill>
                  <a:schemeClr val="bg1"/>
                </a:solidFill>
                <a:latin typeface="Arial" panose="020B0604020202020204" pitchFamily="34" charset="0"/>
                <a:cs typeface="Arial" panose="020B0604020202020204" pitchFamily="34" charset="0"/>
              </a:rPr>
              <a:t>Sargeant</a:t>
            </a:r>
            <a:r>
              <a:rPr lang="en-US" sz="1200" dirty="0">
                <a:solidFill>
                  <a:schemeClr val="bg1"/>
                </a:solidFill>
                <a:latin typeface="Arial" panose="020B0604020202020204" pitchFamily="34" charset="0"/>
                <a:cs typeface="Arial" panose="020B0604020202020204" pitchFamily="34" charset="0"/>
              </a:rPr>
              <a:t> via </a:t>
            </a:r>
            <a:r>
              <a:rPr lang="en-US" sz="1200" dirty="0" err="1">
                <a:solidFill>
                  <a:schemeClr val="bg1"/>
                </a:solidFill>
                <a:latin typeface="Arial" panose="020B0604020202020204" pitchFamily="34" charset="0"/>
                <a:cs typeface="Arial" panose="020B0604020202020204" pitchFamily="34" charset="0"/>
              </a:rPr>
              <a:t>Bloomerang</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08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A66338-75BB-4A41-A472-22A8298B3F48}"/>
              </a:ext>
            </a:extLst>
          </p:cNvPr>
          <p:cNvPicPr>
            <a:picLocks noChangeAspect="1"/>
          </p:cNvPicPr>
          <p:nvPr/>
        </p:nvPicPr>
        <p:blipFill rotWithShape="1">
          <a:blip r:embed="rId2"/>
          <a:srcRect l="26435" t="16937" r="26269" b="21732"/>
          <a:stretch/>
        </p:blipFill>
        <p:spPr>
          <a:xfrm>
            <a:off x="6903524" y="0"/>
            <a:ext cx="5288476" cy="6858000"/>
          </a:xfrm>
          <a:prstGeom prst="rect">
            <a:avLst/>
          </a:prstGeom>
        </p:spPr>
      </p:pic>
      <p:sp>
        <p:nvSpPr>
          <p:cNvPr id="2" name="TextBox 1">
            <a:extLst>
              <a:ext uri="{FF2B5EF4-FFF2-40B4-BE49-F238E27FC236}">
                <a16:creationId xmlns:a16="http://schemas.microsoft.com/office/drawing/2014/main" id="{D1283171-00D6-4841-AA76-DFF8B96BC000}"/>
              </a:ext>
            </a:extLst>
          </p:cNvPr>
          <p:cNvSpPr txBox="1"/>
          <p:nvPr/>
        </p:nvSpPr>
        <p:spPr>
          <a:xfrm>
            <a:off x="924598" y="1161508"/>
            <a:ext cx="5048690" cy="1200329"/>
          </a:xfrm>
          <a:prstGeom prst="rect">
            <a:avLst/>
          </a:prstGeom>
          <a:noFill/>
        </p:spPr>
        <p:txBody>
          <a:bodyPr wrap="square" rtlCol="0">
            <a:spAutoFit/>
          </a:bodyPr>
          <a:lstStyle/>
          <a:p>
            <a:r>
              <a:rPr lang="en-US" sz="3600" b="1" dirty="0">
                <a:solidFill>
                  <a:schemeClr val="accent2"/>
                </a:solidFill>
                <a:latin typeface="Arial" panose="020B0604020202020204" pitchFamily="34" charset="0"/>
                <a:cs typeface="Arial" panose="020B0604020202020204" pitchFamily="34" charset="0"/>
              </a:rPr>
              <a:t>What Science Says About Gratitude</a:t>
            </a:r>
          </a:p>
        </p:txBody>
      </p:sp>
      <p:sp>
        <p:nvSpPr>
          <p:cNvPr id="6" name="TextBox 5">
            <a:extLst>
              <a:ext uri="{FF2B5EF4-FFF2-40B4-BE49-F238E27FC236}">
                <a16:creationId xmlns:a16="http://schemas.microsoft.com/office/drawing/2014/main" id="{00EE4F8E-1C2B-FE47-A85A-CEEB5D41376B}"/>
              </a:ext>
            </a:extLst>
          </p:cNvPr>
          <p:cNvSpPr txBox="1"/>
          <p:nvPr/>
        </p:nvSpPr>
        <p:spPr>
          <a:xfrm>
            <a:off x="924599" y="2644170"/>
            <a:ext cx="5048690" cy="1800493"/>
          </a:xfrm>
          <a:prstGeom prst="rect">
            <a:avLst/>
          </a:prstGeom>
          <a:noFill/>
        </p:spPr>
        <p:txBody>
          <a:bodyPr wrap="square" rtlCol="0">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Lowers blood pressure</a:t>
            </a:r>
          </a:p>
          <a:p>
            <a:pPr>
              <a:spcAft>
                <a:spcPts val="600"/>
              </a:spcAft>
            </a:pPr>
            <a:r>
              <a:rPr lang="en-US" sz="2400" dirty="0">
                <a:solidFill>
                  <a:schemeClr val="bg1"/>
                </a:solidFill>
                <a:latin typeface="Arial" panose="020B0604020202020204" pitchFamily="34" charset="0"/>
                <a:cs typeface="Arial" panose="020B0604020202020204" pitchFamily="34" charset="0"/>
              </a:rPr>
              <a:t>Crates coherent thinking</a:t>
            </a:r>
          </a:p>
          <a:p>
            <a:pPr>
              <a:spcAft>
                <a:spcPts val="600"/>
              </a:spcAft>
            </a:pPr>
            <a:r>
              <a:rPr lang="en-US" sz="2400" dirty="0">
                <a:solidFill>
                  <a:schemeClr val="bg1"/>
                </a:solidFill>
                <a:latin typeface="Arial" panose="020B0604020202020204" pitchFamily="34" charset="0"/>
                <a:cs typeface="Arial" panose="020B0604020202020204" pitchFamily="34" charset="0"/>
              </a:rPr>
              <a:t>Reduces stress</a:t>
            </a:r>
          </a:p>
          <a:p>
            <a:pPr>
              <a:spcAft>
                <a:spcPts val="600"/>
              </a:spcAft>
            </a:pPr>
            <a:r>
              <a:rPr lang="en-US" sz="2400" dirty="0">
                <a:solidFill>
                  <a:schemeClr val="bg1"/>
                </a:solidFill>
                <a:latin typeface="Arial" panose="020B0604020202020204" pitchFamily="34" charset="0"/>
                <a:cs typeface="Arial" panose="020B0604020202020204" pitchFamily="34" charset="0"/>
              </a:rPr>
              <a:t>Helps you sleep better</a:t>
            </a:r>
          </a:p>
        </p:txBody>
      </p:sp>
      <p:sp>
        <p:nvSpPr>
          <p:cNvPr id="7" name="TextBox 6">
            <a:extLst>
              <a:ext uri="{FF2B5EF4-FFF2-40B4-BE49-F238E27FC236}">
                <a16:creationId xmlns:a16="http://schemas.microsoft.com/office/drawing/2014/main" id="{130FD0E6-823E-EF40-89F1-DD6023976507}"/>
              </a:ext>
            </a:extLst>
          </p:cNvPr>
          <p:cNvSpPr txBox="1"/>
          <p:nvPr/>
        </p:nvSpPr>
        <p:spPr>
          <a:xfrm>
            <a:off x="924598" y="6092149"/>
            <a:ext cx="2260314" cy="246221"/>
          </a:xfrm>
          <a:prstGeom prst="rect">
            <a:avLst/>
          </a:prstGeom>
          <a:noFill/>
        </p:spPr>
        <p:txBody>
          <a:bodyPr wrap="square" rtlCol="0">
            <a:spAutoFit/>
          </a:bodyPr>
          <a:lstStyle/>
          <a:p>
            <a:r>
              <a:rPr lang="en-US" sz="1000" dirty="0">
                <a:solidFill>
                  <a:schemeClr val="bg1"/>
                </a:solidFill>
                <a:latin typeface="Arial" panose="020B0604020202020204" pitchFamily="34" charset="0"/>
                <a:cs typeface="Arial" panose="020B0604020202020204" pitchFamily="34" charset="0"/>
              </a:rPr>
              <a:t>Source: </a:t>
            </a:r>
            <a:r>
              <a:rPr lang="en-US" sz="1000" dirty="0" err="1">
                <a:solidFill>
                  <a:schemeClr val="bg1"/>
                </a:solidFill>
                <a:latin typeface="Arial" panose="020B0604020202020204" pitchFamily="34" charset="0"/>
                <a:cs typeface="Arial" panose="020B0604020202020204" pitchFamily="34" charset="0"/>
              </a:rPr>
              <a:t>HeartMath</a:t>
            </a:r>
            <a:r>
              <a:rPr lang="en-US" sz="1000" dirty="0">
                <a:solidFill>
                  <a:schemeClr val="bg1"/>
                </a:solidFill>
                <a:latin typeface="Arial" panose="020B0604020202020204" pitchFamily="34" charset="0"/>
                <a:cs typeface="Arial" panose="020B0604020202020204" pitchFamily="34" charset="0"/>
              </a:rPr>
              <a:t> Institute</a:t>
            </a:r>
          </a:p>
        </p:txBody>
      </p:sp>
    </p:spTree>
    <p:extLst>
      <p:ext uri="{BB962C8B-B14F-4D97-AF65-F5344CB8AC3E}">
        <p14:creationId xmlns:p14="http://schemas.microsoft.com/office/powerpoint/2010/main" val="3161910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47FE91-34A0-AD48-8759-9298127D578D}"/>
              </a:ext>
            </a:extLst>
          </p:cNvPr>
          <p:cNvSpPr txBox="1"/>
          <p:nvPr/>
        </p:nvSpPr>
        <p:spPr>
          <a:xfrm>
            <a:off x="2838202" y="2721114"/>
            <a:ext cx="6222670" cy="830997"/>
          </a:xfrm>
          <a:prstGeom prst="rect">
            <a:avLst/>
          </a:prstGeom>
          <a:noFill/>
        </p:spPr>
        <p:txBody>
          <a:bodyPr wrap="square" rtlCol="0">
            <a:spAutoFit/>
          </a:bodyPr>
          <a:lstStyle/>
          <a:p>
            <a:pPr algn="ctr"/>
            <a:r>
              <a:rPr lang="en-US" sz="4800" b="1" dirty="0">
                <a:solidFill>
                  <a:schemeClr val="accent2"/>
                </a:solidFill>
                <a:latin typeface="Arial" panose="020B0604020202020204" pitchFamily="34" charset="0"/>
                <a:cs typeface="Arial" panose="020B0604020202020204" pitchFamily="34" charset="0"/>
              </a:rPr>
              <a:t>I need only you.</a:t>
            </a:r>
          </a:p>
        </p:txBody>
      </p:sp>
      <p:sp>
        <p:nvSpPr>
          <p:cNvPr id="3" name="TextBox 2">
            <a:extLst>
              <a:ext uri="{FF2B5EF4-FFF2-40B4-BE49-F238E27FC236}">
                <a16:creationId xmlns:a16="http://schemas.microsoft.com/office/drawing/2014/main" id="{B71888E6-6AAE-8840-8668-DF1909560565}"/>
              </a:ext>
            </a:extLst>
          </p:cNvPr>
          <p:cNvSpPr txBox="1"/>
          <p:nvPr/>
        </p:nvSpPr>
        <p:spPr>
          <a:xfrm>
            <a:off x="4565411" y="3552111"/>
            <a:ext cx="2768252" cy="369332"/>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Mohandas Gandhi</a:t>
            </a:r>
          </a:p>
        </p:txBody>
      </p:sp>
    </p:spTree>
    <p:extLst>
      <p:ext uri="{BB962C8B-B14F-4D97-AF65-F5344CB8AC3E}">
        <p14:creationId xmlns:p14="http://schemas.microsoft.com/office/powerpoint/2010/main" val="541517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holding a gift&#10;&#10;Description automatically generated with medium confidence">
            <a:extLst>
              <a:ext uri="{FF2B5EF4-FFF2-40B4-BE49-F238E27FC236}">
                <a16:creationId xmlns:a16="http://schemas.microsoft.com/office/drawing/2014/main" id="{0061EDA2-BCFE-9B4C-B4D8-E6D4D6B4DB17}"/>
              </a:ext>
            </a:extLst>
          </p:cNvPr>
          <p:cNvPicPr>
            <a:picLocks noChangeAspect="1"/>
          </p:cNvPicPr>
          <p:nvPr/>
        </p:nvPicPr>
        <p:blipFill rotWithShape="1">
          <a:blip r:embed="rId2"/>
          <a:srcRect l="25422" r="27435" b="15746"/>
          <a:stretch/>
        </p:blipFill>
        <p:spPr>
          <a:xfrm>
            <a:off x="0" y="1282"/>
            <a:ext cx="5747657" cy="6856718"/>
          </a:xfrm>
          <a:prstGeom prst="rect">
            <a:avLst/>
          </a:prstGeom>
        </p:spPr>
      </p:pic>
      <p:sp>
        <p:nvSpPr>
          <p:cNvPr id="5" name="TextBox 4">
            <a:extLst>
              <a:ext uri="{FF2B5EF4-FFF2-40B4-BE49-F238E27FC236}">
                <a16:creationId xmlns:a16="http://schemas.microsoft.com/office/drawing/2014/main" id="{5D035A94-F309-1948-861F-7727ADCBC235}"/>
              </a:ext>
            </a:extLst>
          </p:cNvPr>
          <p:cNvSpPr txBox="1"/>
          <p:nvPr/>
        </p:nvSpPr>
        <p:spPr>
          <a:xfrm>
            <a:off x="6315996" y="1213009"/>
            <a:ext cx="5008893" cy="646331"/>
          </a:xfrm>
          <a:prstGeom prst="rect">
            <a:avLst/>
          </a:prstGeom>
          <a:noFill/>
        </p:spPr>
        <p:txBody>
          <a:bodyPr wrap="square" rtlCol="0">
            <a:spAutoFit/>
          </a:bodyPr>
          <a:lstStyle/>
          <a:p>
            <a:r>
              <a:rPr lang="en-US" sz="3600" b="1" dirty="0">
                <a:solidFill>
                  <a:schemeClr val="accent2"/>
                </a:solidFill>
                <a:latin typeface="Arial" panose="020B0604020202020204" pitchFamily="34" charset="0"/>
                <a:cs typeface="Arial" panose="020B0604020202020204" pitchFamily="34" charset="0"/>
              </a:rPr>
              <a:t>People have to give.</a:t>
            </a:r>
          </a:p>
        </p:txBody>
      </p:sp>
      <p:sp>
        <p:nvSpPr>
          <p:cNvPr id="2" name="TextBox 1">
            <a:extLst>
              <a:ext uri="{FF2B5EF4-FFF2-40B4-BE49-F238E27FC236}">
                <a16:creationId xmlns:a16="http://schemas.microsoft.com/office/drawing/2014/main" id="{BFE0C9F7-80B8-50CE-80EB-CF882B2E5579}"/>
              </a:ext>
            </a:extLst>
          </p:cNvPr>
          <p:cNvSpPr txBox="1"/>
          <p:nvPr/>
        </p:nvSpPr>
        <p:spPr>
          <a:xfrm>
            <a:off x="6315996" y="2061221"/>
            <a:ext cx="5048690" cy="1354217"/>
          </a:xfrm>
          <a:prstGeom prst="rect">
            <a:avLst/>
          </a:prstGeom>
          <a:noFill/>
        </p:spPr>
        <p:txBody>
          <a:bodyPr wrap="square" rtlCol="0">
            <a:spAutoFit/>
          </a:bodyPr>
          <a:lstStyle/>
          <a:p>
            <a:pPr>
              <a:spcAft>
                <a:spcPts val="600"/>
              </a:spcAft>
            </a:pPr>
            <a:r>
              <a:rPr lang="en-US" sz="2400" dirty="0">
                <a:solidFill>
                  <a:schemeClr val="bg1"/>
                </a:solidFill>
                <a:latin typeface="Arial" panose="020B0604020202020204" pitchFamily="34" charset="0"/>
                <a:cs typeface="Arial" panose="020B0604020202020204" pitchFamily="34" charset="0"/>
              </a:rPr>
              <a:t>Subdues the power of money</a:t>
            </a:r>
          </a:p>
          <a:p>
            <a:pPr>
              <a:spcAft>
                <a:spcPts val="600"/>
              </a:spcAft>
            </a:pPr>
            <a:r>
              <a:rPr lang="en-US" sz="2400" dirty="0">
                <a:solidFill>
                  <a:schemeClr val="bg1"/>
                </a:solidFill>
                <a:latin typeface="Arial" panose="020B0604020202020204" pitchFamily="34" charset="0"/>
                <a:cs typeface="Arial" panose="020B0604020202020204" pitchFamily="34" charset="0"/>
              </a:rPr>
              <a:t>Blesses the giver</a:t>
            </a:r>
          </a:p>
          <a:p>
            <a:pPr>
              <a:spcAft>
                <a:spcPts val="600"/>
              </a:spcAft>
            </a:pPr>
            <a:r>
              <a:rPr lang="en-US" sz="2400" dirty="0">
                <a:solidFill>
                  <a:schemeClr val="bg1"/>
                </a:solidFill>
                <a:latin typeface="Arial" panose="020B0604020202020204" pitchFamily="34" charset="0"/>
                <a:cs typeface="Arial" panose="020B0604020202020204" pitchFamily="34" charset="0"/>
              </a:rPr>
              <a:t>Transforms lives</a:t>
            </a:r>
          </a:p>
        </p:txBody>
      </p:sp>
    </p:spTree>
    <p:extLst>
      <p:ext uri="{BB962C8B-B14F-4D97-AF65-F5344CB8AC3E}">
        <p14:creationId xmlns:p14="http://schemas.microsoft.com/office/powerpoint/2010/main" val="353309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person, yellow&#10;&#10;Description automatically generated">
            <a:extLst>
              <a:ext uri="{FF2B5EF4-FFF2-40B4-BE49-F238E27FC236}">
                <a16:creationId xmlns:a16="http://schemas.microsoft.com/office/drawing/2014/main" id="{1D05B8EE-5119-904E-BDE4-B4F2F7D2E255}"/>
              </a:ext>
            </a:extLst>
          </p:cNvPr>
          <p:cNvPicPr>
            <a:picLocks noChangeAspect="1"/>
          </p:cNvPicPr>
          <p:nvPr/>
        </p:nvPicPr>
        <p:blipFill>
          <a:blip r:embed="rId2"/>
          <a:stretch>
            <a:fillRect/>
          </a:stretch>
        </p:blipFill>
        <p:spPr>
          <a:xfrm>
            <a:off x="0" y="-357750"/>
            <a:ext cx="12192000" cy="7924800"/>
          </a:xfrm>
          <a:prstGeom prst="rect">
            <a:avLst/>
          </a:prstGeom>
        </p:spPr>
      </p:pic>
      <p:sp>
        <p:nvSpPr>
          <p:cNvPr id="2" name="TextBox 1">
            <a:extLst>
              <a:ext uri="{FF2B5EF4-FFF2-40B4-BE49-F238E27FC236}">
                <a16:creationId xmlns:a16="http://schemas.microsoft.com/office/drawing/2014/main" id="{5D092612-8ECF-244C-9144-0FBFB704C14E}"/>
              </a:ext>
            </a:extLst>
          </p:cNvPr>
          <p:cNvSpPr txBox="1"/>
          <p:nvPr/>
        </p:nvSpPr>
        <p:spPr>
          <a:xfrm>
            <a:off x="921653" y="1768171"/>
            <a:ext cx="5174347"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People will forget what you said. People will forget what you did. But people will never forget how you made them feel.</a:t>
            </a:r>
          </a:p>
        </p:txBody>
      </p:sp>
      <p:sp>
        <p:nvSpPr>
          <p:cNvPr id="3" name="TextBox 2">
            <a:extLst>
              <a:ext uri="{FF2B5EF4-FFF2-40B4-BE49-F238E27FC236}">
                <a16:creationId xmlns:a16="http://schemas.microsoft.com/office/drawing/2014/main" id="{611F4244-010C-5240-8BC4-5CB83B78C957}"/>
              </a:ext>
            </a:extLst>
          </p:cNvPr>
          <p:cNvSpPr txBox="1"/>
          <p:nvPr/>
        </p:nvSpPr>
        <p:spPr>
          <a:xfrm>
            <a:off x="921653" y="4591058"/>
            <a:ext cx="2768252"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Maya Angelou</a:t>
            </a:r>
          </a:p>
        </p:txBody>
      </p:sp>
    </p:spTree>
    <p:extLst>
      <p:ext uri="{BB962C8B-B14F-4D97-AF65-F5344CB8AC3E}">
        <p14:creationId xmlns:p14="http://schemas.microsoft.com/office/powerpoint/2010/main" val="89525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F3D342-8E01-644C-8070-2FDCE997EF87}"/>
              </a:ext>
            </a:extLst>
          </p:cNvPr>
          <p:cNvSpPr txBox="1"/>
          <p:nvPr/>
        </p:nvSpPr>
        <p:spPr>
          <a:xfrm>
            <a:off x="4852990" y="2930178"/>
            <a:ext cx="3975497" cy="1200329"/>
          </a:xfrm>
          <a:prstGeom prst="rect">
            <a:avLst/>
          </a:prstGeom>
          <a:noFill/>
        </p:spPr>
        <p:txBody>
          <a:bodyPr wrap="square" rtlCol="0">
            <a:spAutoFit/>
          </a:bodyPr>
          <a:lstStyle/>
          <a:p>
            <a:r>
              <a:rPr lang="en-US" sz="2400" dirty="0">
                <a:solidFill>
                  <a:schemeClr val="bg1"/>
                </a:solidFill>
                <a:latin typeface="Arial" panose="020B0604020202020204" pitchFamily="34" charset="0"/>
                <a:ea typeface="Helvetica Neue Light" panose="02000403000000020004" pitchFamily="2" charset="0"/>
                <a:cs typeface="Arial" panose="020B0604020202020204" pitchFamily="34" charset="0"/>
              </a:rPr>
              <a:t>Outcome of </a:t>
            </a:r>
            <a:r>
              <a:rPr lang="en-US" sz="2400" b="1" dirty="0">
                <a:solidFill>
                  <a:schemeClr val="bg1"/>
                </a:solidFill>
                <a:latin typeface="Arial" panose="020B0604020202020204" pitchFamily="34" charset="0"/>
                <a:ea typeface="Helvetica Neue" panose="02000503000000020004" pitchFamily="2" charset="0"/>
                <a:cs typeface="Arial" panose="020B0604020202020204" pitchFamily="34" charset="0"/>
              </a:rPr>
              <a:t>gift-based</a:t>
            </a:r>
            <a:r>
              <a:rPr lang="en-US" sz="2400" dirty="0">
                <a:solidFill>
                  <a:schemeClr val="bg1"/>
                </a:solidFill>
                <a:latin typeface="Arial" panose="020B0604020202020204" pitchFamily="34" charset="0"/>
                <a:ea typeface="Helvetica Neue Light" panose="02000403000000020004" pitchFamily="2" charset="0"/>
                <a:cs typeface="Arial" panose="020B0604020202020204" pitchFamily="34" charset="0"/>
              </a:rPr>
              <a:t> activities that promote trust in the organization.</a:t>
            </a:r>
          </a:p>
        </p:txBody>
      </p:sp>
      <p:pic>
        <p:nvPicPr>
          <p:cNvPr id="5" name="Picture 4">
            <a:extLst>
              <a:ext uri="{FF2B5EF4-FFF2-40B4-BE49-F238E27FC236}">
                <a16:creationId xmlns:a16="http://schemas.microsoft.com/office/drawing/2014/main" id="{C9928977-C111-4C45-ABB3-2F35E7878472}"/>
              </a:ext>
            </a:extLst>
          </p:cNvPr>
          <p:cNvPicPr>
            <a:picLocks noChangeAspect="1"/>
          </p:cNvPicPr>
          <p:nvPr/>
        </p:nvPicPr>
        <p:blipFill>
          <a:blip r:embed="rId2"/>
          <a:stretch>
            <a:fillRect/>
          </a:stretch>
        </p:blipFill>
        <p:spPr>
          <a:xfrm>
            <a:off x="2667002" y="1991285"/>
            <a:ext cx="2356247" cy="2356247"/>
          </a:xfrm>
          <a:prstGeom prst="rect">
            <a:avLst/>
          </a:prstGeom>
        </p:spPr>
      </p:pic>
      <p:sp>
        <p:nvSpPr>
          <p:cNvPr id="2" name="TextBox 1">
            <a:extLst>
              <a:ext uri="{FF2B5EF4-FFF2-40B4-BE49-F238E27FC236}">
                <a16:creationId xmlns:a16="http://schemas.microsoft.com/office/drawing/2014/main" id="{4125D40B-DE8E-0442-99A0-6E80C348525E}"/>
              </a:ext>
            </a:extLst>
          </p:cNvPr>
          <p:cNvSpPr txBox="1"/>
          <p:nvPr/>
        </p:nvSpPr>
        <p:spPr>
          <a:xfrm>
            <a:off x="4832512" y="2468513"/>
            <a:ext cx="2797969" cy="584775"/>
          </a:xfrm>
          <a:prstGeom prst="rect">
            <a:avLst/>
          </a:prstGeom>
          <a:noFill/>
        </p:spPr>
        <p:txBody>
          <a:bodyPr wrap="square" rtlCol="0">
            <a:spAutoFit/>
          </a:bodyPr>
          <a:lstStyle/>
          <a:p>
            <a:r>
              <a:rPr lang="en-US" sz="3200" b="1" dirty="0">
                <a:solidFill>
                  <a:schemeClr val="accent2"/>
                </a:solidFill>
                <a:latin typeface="Arial" panose="020B0604020202020204" pitchFamily="34" charset="0"/>
                <a:ea typeface="Helvetica Neue" panose="02000503000000020004" pitchFamily="2" charset="0"/>
                <a:cs typeface="Arial" panose="020B0604020202020204" pitchFamily="34" charset="0"/>
              </a:rPr>
              <a:t>Stewardship</a:t>
            </a:r>
          </a:p>
        </p:txBody>
      </p:sp>
      <p:sp>
        <p:nvSpPr>
          <p:cNvPr id="6" name="TextBox 5">
            <a:extLst>
              <a:ext uri="{FF2B5EF4-FFF2-40B4-BE49-F238E27FC236}">
                <a16:creationId xmlns:a16="http://schemas.microsoft.com/office/drawing/2014/main" id="{EC0A4D66-DF4E-B240-BE05-E2C663993590}"/>
              </a:ext>
            </a:extLst>
          </p:cNvPr>
          <p:cNvSpPr txBox="1"/>
          <p:nvPr/>
        </p:nvSpPr>
        <p:spPr>
          <a:xfrm>
            <a:off x="5846090" y="4299784"/>
            <a:ext cx="3975497" cy="584775"/>
          </a:xfrm>
          <a:prstGeom prst="rect">
            <a:avLst/>
          </a:prstGeom>
          <a:noFill/>
        </p:spPr>
        <p:txBody>
          <a:bodyPr wrap="square" rtlCol="0">
            <a:spAutoFit/>
          </a:bodyPr>
          <a:lstStyle/>
          <a:p>
            <a:r>
              <a:rPr lang="en-US" sz="1600" dirty="0">
                <a:solidFill>
                  <a:schemeClr val="bg1"/>
                </a:solidFill>
                <a:latin typeface="Arial" panose="020B0604020202020204" pitchFamily="34" charset="0"/>
                <a:ea typeface="Helvetica Neue Light" panose="02000403000000020004" pitchFamily="2" charset="0"/>
                <a:cs typeface="Arial" panose="020B0604020202020204" pitchFamily="34" charset="0"/>
              </a:rPr>
              <a:t>Julia </a:t>
            </a:r>
            <a:r>
              <a:rPr lang="en-US" sz="1600" dirty="0" err="1">
                <a:solidFill>
                  <a:schemeClr val="bg1"/>
                </a:solidFill>
                <a:latin typeface="Arial" panose="020B0604020202020204" pitchFamily="34" charset="0"/>
                <a:ea typeface="Helvetica Neue Light" panose="02000403000000020004" pitchFamily="2" charset="0"/>
                <a:cs typeface="Arial" panose="020B0604020202020204" pitchFamily="34" charset="0"/>
              </a:rPr>
              <a:t>Emlen</a:t>
            </a:r>
            <a:endParaRPr lang="en-US" sz="1600"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a:p>
            <a:r>
              <a:rPr lang="en-US" sz="1600" i="1" dirty="0">
                <a:solidFill>
                  <a:schemeClr val="bg1"/>
                </a:solidFill>
                <a:latin typeface="Arial" panose="020B0604020202020204" pitchFamily="34" charset="0"/>
                <a:ea typeface="Helvetica Neue Light" panose="02000403000000020004" pitchFamily="2" charset="0"/>
                <a:cs typeface="Arial" panose="020B0604020202020204" pitchFamily="34" charset="0"/>
              </a:rPr>
              <a:t>Journal of Stewardship &amp; Donor Relations</a:t>
            </a:r>
          </a:p>
        </p:txBody>
      </p:sp>
    </p:spTree>
    <p:extLst>
      <p:ext uri="{BB962C8B-B14F-4D97-AF65-F5344CB8AC3E}">
        <p14:creationId xmlns:p14="http://schemas.microsoft.com/office/powerpoint/2010/main" val="41762342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A1EE39D96D0040A581EC9D95916968" ma:contentTypeVersion="16" ma:contentTypeDescription="Create a new document." ma:contentTypeScope="" ma:versionID="1102eacce697e8d1b809faf1ab707938">
  <xsd:schema xmlns:xsd="http://www.w3.org/2001/XMLSchema" xmlns:xs="http://www.w3.org/2001/XMLSchema" xmlns:p="http://schemas.microsoft.com/office/2006/metadata/properties" xmlns:ns2="647018c6-6f9a-463e-8d6d-8df51934b6da" xmlns:ns3="9dc51e01-c835-4b11-bf26-1cb188202649" targetNamespace="http://schemas.microsoft.com/office/2006/metadata/properties" ma:root="true" ma:fieldsID="731bee1a537baf678dfc146c1b3ed2b8" ns2:_="" ns3:_="">
    <xsd:import namespace="647018c6-6f9a-463e-8d6d-8df51934b6da"/>
    <xsd:import namespace="9dc51e01-c835-4b11-bf26-1cb18820264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OCR"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018c6-6f9a-463e-8d6d-8df51934b6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6b7ae03-7b06-4dab-9f55-f689d762da29}" ma:internalName="TaxCatchAll" ma:showField="CatchAllData" ma:web="647018c6-6f9a-463e-8d6d-8df51934b6d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dc51e01-c835-4b11-bf26-1cb18820264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643290-dc61-49d9-886c-2877f1f7817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572B7E-1B3A-4ABE-B98C-40F8228D8EDE}"/>
</file>

<file path=customXml/itemProps2.xml><?xml version="1.0" encoding="utf-8"?>
<ds:datastoreItem xmlns:ds="http://schemas.openxmlformats.org/officeDocument/2006/customXml" ds:itemID="{E7CC3FBE-CB2F-4AE7-B607-CBC30B360C11}"/>
</file>

<file path=docProps/app.xml><?xml version="1.0" encoding="utf-8"?>
<Properties xmlns="http://schemas.openxmlformats.org/officeDocument/2006/extended-properties" xmlns:vt="http://schemas.openxmlformats.org/officeDocument/2006/docPropsVTypes">
  <TotalTime>48</TotalTime>
  <Words>357</Words>
  <Application>Microsoft Office PowerPoint</Application>
  <PresentationFormat>Widescreen</PresentationFormat>
  <Paragraphs>59</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Kaufhold</dc:creator>
  <cp:lastModifiedBy>Lesli Cuenca</cp:lastModifiedBy>
  <cp:revision>2</cp:revision>
  <dcterms:created xsi:type="dcterms:W3CDTF">2023-05-08T21:54:17Z</dcterms:created>
  <dcterms:modified xsi:type="dcterms:W3CDTF">2023-06-02T17:39:08Z</dcterms:modified>
</cp:coreProperties>
</file>